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53"/>
  </p:handoutMasterIdLst>
  <p:sldIdLst>
    <p:sldId id="258" r:id="rId3"/>
    <p:sldId id="434" r:id="rId4"/>
    <p:sldId id="461" r:id="rId5"/>
    <p:sldId id="463" r:id="rId6"/>
    <p:sldId id="464" r:id="rId7"/>
    <p:sldId id="465" r:id="rId8"/>
    <p:sldId id="467" r:id="rId9"/>
    <p:sldId id="488" r:id="rId11"/>
    <p:sldId id="468" r:id="rId12"/>
    <p:sldId id="462" r:id="rId13"/>
    <p:sldId id="466" r:id="rId14"/>
    <p:sldId id="442" r:id="rId15"/>
    <p:sldId id="460" r:id="rId16"/>
    <p:sldId id="469" r:id="rId17"/>
    <p:sldId id="470" r:id="rId18"/>
    <p:sldId id="472" r:id="rId19"/>
    <p:sldId id="471" r:id="rId20"/>
    <p:sldId id="473" r:id="rId21"/>
    <p:sldId id="474" r:id="rId22"/>
    <p:sldId id="475" r:id="rId23"/>
    <p:sldId id="476" r:id="rId24"/>
    <p:sldId id="477" r:id="rId25"/>
    <p:sldId id="478" r:id="rId26"/>
    <p:sldId id="479" r:id="rId27"/>
    <p:sldId id="480" r:id="rId28"/>
    <p:sldId id="481" r:id="rId29"/>
    <p:sldId id="482" r:id="rId30"/>
    <p:sldId id="484" r:id="rId31"/>
    <p:sldId id="485" r:id="rId32"/>
    <p:sldId id="486" r:id="rId33"/>
    <p:sldId id="487" r:id="rId34"/>
    <p:sldId id="444" r:id="rId35"/>
    <p:sldId id="443" r:id="rId36"/>
    <p:sldId id="445" r:id="rId37"/>
    <p:sldId id="446" r:id="rId38"/>
    <p:sldId id="447" r:id="rId39"/>
    <p:sldId id="448" r:id="rId40"/>
    <p:sldId id="449" r:id="rId41"/>
    <p:sldId id="450" r:id="rId42"/>
    <p:sldId id="452" r:id="rId43"/>
    <p:sldId id="451" r:id="rId44"/>
    <p:sldId id="453" r:id="rId45"/>
    <p:sldId id="455" r:id="rId46"/>
    <p:sldId id="456" r:id="rId47"/>
    <p:sldId id="457" r:id="rId48"/>
    <p:sldId id="458" r:id="rId49"/>
    <p:sldId id="459" r:id="rId50"/>
    <p:sldId id="454" r:id="rId51"/>
    <p:sldId id="281" r:id="rId52"/>
  </p:sldIdLst>
  <p:sldSz cx="12192000" cy="6858000"/>
  <p:notesSz cx="6858000" cy="9144000"/>
  <p:embeddedFontLst>
    <p:embeddedFont>
      <p:font typeface="微软雅黑" panose="020B0503020204020204" charset="-122"/>
      <p:regular r:id="rId58"/>
    </p:embeddedFont>
    <p:embeddedFont>
      <p:font typeface="Cambria Math" panose="02040503050406030204" charset="0"/>
      <p:regular r:id="rId59"/>
    </p:embeddedFont>
    <p:embeddedFont>
      <p:font typeface="Calibri" panose="020F0502020204030204" charset="0"/>
      <p:regular r:id="rId60"/>
      <p:bold r:id="rId61"/>
      <p:italic r:id="rId62"/>
      <p:boldItalic r:id="rId63"/>
    </p:embeddedFont>
  </p:embeddedFontLst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5" userDrawn="1">
          <p15:clr>
            <a:srgbClr val="A4A3A4"/>
          </p15:clr>
        </p15:guide>
        <p15:guide id="2" pos="38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096E6"/>
    <a:srgbClr val="566798"/>
    <a:srgbClr val="556595"/>
    <a:srgbClr val="4B547B"/>
    <a:srgbClr val="515983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65"/>
        <p:guide pos="385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gs" Target="tags/tag423.xml"/><Relationship Id="rId63" Type="http://schemas.openxmlformats.org/officeDocument/2006/relationships/font" Target="fonts/font6.fntdata"/><Relationship Id="rId62" Type="http://schemas.openxmlformats.org/officeDocument/2006/relationships/font" Target="fonts/font5.fntdata"/><Relationship Id="rId61" Type="http://schemas.openxmlformats.org/officeDocument/2006/relationships/font" Target="fonts/font4.fntdata"/><Relationship Id="rId60" Type="http://schemas.openxmlformats.org/officeDocument/2006/relationships/font" Target="fonts/font3.fntdata"/><Relationship Id="rId6" Type="http://schemas.openxmlformats.org/officeDocument/2006/relationships/slide" Target="slides/slide4.xml"/><Relationship Id="rId59" Type="http://schemas.openxmlformats.org/officeDocument/2006/relationships/font" Target="fonts/font2.fntdata"/><Relationship Id="rId58" Type="http://schemas.openxmlformats.org/officeDocument/2006/relationships/font" Target="fonts/font1.fntdata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warp 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SM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11313072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warp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SM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11313061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warp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SM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11313065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warp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SM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11313064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warp 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SM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11313077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warp 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SM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11313085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warp 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SM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11313083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warp 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SM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11313065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107162821"/>
        <c:axId val="500758135"/>
      </c:barChart>
      <c:catAx>
        <c:axId val="10716282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00758135"/>
        <c:crosses val="autoZero"/>
        <c:auto val="1"/>
        <c:lblAlgn val="ctr"/>
        <c:lblOffset val="100"/>
        <c:noMultiLvlLbl val="0"/>
      </c:catAx>
      <c:valAx>
        <c:axId val="500758135"/>
        <c:scaling>
          <c:orientation val="minMax"/>
          <c:min val="1000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716282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6"/>
        <c:txPr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7"/>
        <c:txPr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d214278-cf9e-41e9-b56b-37ed805bf8ad}"/>
      </c:ext>
    </c:extLst>
  </c:chart>
  <c:spPr>
    <a:noFill/>
    <a:ln>
      <a:noFill/>
    </a:ln>
    <a:effectLst/>
  </c:spPr>
  <c:txPr>
    <a:bodyPr/>
    <a:lstStyle/>
    <a:p>
      <a:pPr>
        <a:defRPr lang="zh-CN" sz="1600" b="1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 used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  <a:sym typeface="Noto Serif CJK SC Black" panose="02020900000000000000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warp 0</c:v>
                </c:pt>
                <c:pt idx="1">
                  <c:v>warp 1</c:v>
                </c:pt>
                <c:pt idx="2">
                  <c:v>warp 2</c:v>
                </c:pt>
                <c:pt idx="3">
                  <c:v>warp 3</c:v>
                </c:pt>
                <c:pt idx="4">
                  <c:v>warp 4</c:v>
                </c:pt>
                <c:pt idx="5">
                  <c:v>warp 5</c:v>
                </c:pt>
                <c:pt idx="6">
                  <c:v>warp 6</c:v>
                </c:pt>
                <c:pt idx="7">
                  <c:v>warp 7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37</c:v>
                </c:pt>
                <c:pt idx="1">
                  <c:v>37</c:v>
                </c:pt>
                <c:pt idx="2">
                  <c:v>37</c:v>
                </c:pt>
                <c:pt idx="3">
                  <c:v>37</c:v>
                </c:pt>
                <c:pt idx="4">
                  <c:v>37</c:v>
                </c:pt>
                <c:pt idx="5">
                  <c:v>37</c:v>
                </c:pt>
                <c:pt idx="6">
                  <c:v>37</c:v>
                </c:pt>
                <c:pt idx="7">
                  <c:v>37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unused asymmetric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  <a:sym typeface="Noto Serif CJK SC Black" panose="02020900000000000000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warp 0</c:v>
                </c:pt>
                <c:pt idx="1">
                  <c:v>warp 1</c:v>
                </c:pt>
                <c:pt idx="2">
                  <c:v>warp 2</c:v>
                </c:pt>
                <c:pt idx="3">
                  <c:v>warp 3</c:v>
                </c:pt>
                <c:pt idx="4">
                  <c:v>warp 4</c:v>
                </c:pt>
                <c:pt idx="5">
                  <c:v>warp 5</c:v>
                </c:pt>
                <c:pt idx="6">
                  <c:v>warp 6</c:v>
                </c:pt>
                <c:pt idx="7">
                  <c:v>warp 7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unused symmetric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  <a:sym typeface="Noto Serif CJK SC Black" panose="02020900000000000000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warp 0</c:v>
                </c:pt>
                <c:pt idx="1">
                  <c:v>warp 1</c:v>
                </c:pt>
                <c:pt idx="2">
                  <c:v>warp 2</c:v>
                </c:pt>
                <c:pt idx="3">
                  <c:v>warp 3</c:v>
                </c:pt>
                <c:pt idx="4">
                  <c:v>warp 4</c:v>
                </c:pt>
                <c:pt idx="5">
                  <c:v>warp 5</c:v>
                </c:pt>
                <c:pt idx="6">
                  <c:v>warp 6</c:v>
                </c:pt>
                <c:pt idx="7">
                  <c:v>warp 7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17</c:v>
                </c:pt>
                <c:pt idx="1">
                  <c:v>6</c:v>
                </c:pt>
                <c:pt idx="2">
                  <c:v>10</c:v>
                </c:pt>
                <c:pt idx="3">
                  <c:v>9</c:v>
                </c:pt>
                <c:pt idx="4">
                  <c:v>22</c:v>
                </c:pt>
                <c:pt idx="5">
                  <c:v>30</c:v>
                </c:pt>
                <c:pt idx="6">
                  <c:v>28</c:v>
                </c:pt>
                <c:pt idx="7">
                  <c:v>10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100"/>
        <c:axId val="418023844"/>
        <c:axId val="896731590"/>
      </c:barChart>
      <c:catAx>
        <c:axId val="4180238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Noto Serif CJK SC Black" panose="02020900000000000000" charset="-122"/>
              </a:defRPr>
            </a:pPr>
          </a:p>
        </c:txPr>
        <c:crossAx val="896731590"/>
        <c:crosses val="autoZero"/>
        <c:auto val="1"/>
        <c:lblAlgn val="ctr"/>
        <c:lblOffset val="100"/>
        <c:noMultiLvlLbl val="0"/>
      </c:catAx>
      <c:valAx>
        <c:axId val="89673159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Noto Serif CJK SC Black" panose="02020900000000000000" charset="-122"/>
              </a:defRPr>
            </a:pPr>
          </a:p>
        </c:txPr>
        <c:crossAx val="4180238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Noto Serif CJK SC Black" panose="02020900000000000000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Noto Serif CJK SC Black" panose="02020900000000000000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Noto Serif CJK SC Black" panose="02020900000000000000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65ed363-d94e-4ad2-945d-a3bc16544d1e}"/>
      </c:ext>
    </c:extLst>
  </c:chart>
  <c:spPr>
    <a:noFill/>
    <a:ln>
      <a:noFill/>
    </a:ln>
    <a:effectLst/>
  </c:spPr>
  <c:txPr>
    <a:bodyPr/>
    <a:lstStyle/>
    <a:p>
      <a:pPr>
        <a:defRPr lang="zh-CN" sz="1400">
          <a:latin typeface="Noto Serif CJK SC Black" panose="02020900000000000000" charset="-122"/>
          <a:ea typeface="Noto Serif CJK SC Black" panose="02020900000000000000" charset="-122"/>
          <a:cs typeface="Noto Serif CJK SC Black" panose="02020900000000000000" charset="-122"/>
          <a:sym typeface="Noto Serif CJK SC Black" panose="02020900000000000000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[1.0,96.0)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[96.0,190.9)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23364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[190.9,285.9)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21592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[285.9,380.8)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[380.8,475.8)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8"/>
          <c:order val="8"/>
          <c:tx>
            <c:strRef>
              <c:f>Sheet1!$G$1</c:f>
              <c:strCache>
                <c:ptCount val="1"/>
                <c:pt idx="0">
                  <c:v>[475.8,570.7)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926</c:v>
                </c:pt>
              </c:numCache>
            </c:numRef>
          </c:val>
        </c:ser>
        <c:ser>
          <c:idx val="9"/>
          <c:order val="9"/>
          <c:tx>
            <c:strRef>
              <c:f>Sheet1!$H$1</c:f>
              <c:strCache>
                <c:ptCount val="1"/>
                <c:pt idx="0">
                  <c:v>[570.7,665.7)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61</c:v>
                </c:pt>
              </c:numCache>
            </c:numRef>
          </c:val>
        </c:ser>
        <c:ser>
          <c:idx val="13"/>
          <c:order val="13"/>
          <c:tx>
            <c:strRef>
              <c:f>Sheet1!$I$1</c:f>
              <c:strCache>
                <c:ptCount val="1"/>
                <c:pt idx="0">
                  <c:v>[665.6,760.6)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14"/>
          <c:order val="14"/>
          <c:tx>
            <c:strRef>
              <c:f>Sheet1!$J$1</c:f>
              <c:strCache>
                <c:ptCount val="1"/>
                <c:pt idx="0">
                  <c:v>[760.6,855.6)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39</c:v>
                </c:pt>
              </c:numCache>
            </c:numRef>
          </c:val>
        </c:ser>
        <c:ser>
          <c:idx val="17"/>
          <c:order val="17"/>
          <c:tx>
            <c:strRef>
              <c:f>Sheet1!$K$1</c:f>
              <c:strCache>
                <c:ptCount val="1"/>
                <c:pt idx="0">
                  <c:v>[855.6,950.5)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</c:ser>
        <c:ser>
          <c:idx val="18"/>
          <c:order val="18"/>
          <c:tx>
            <c:strRef>
              <c:f>Sheet1!$L$1</c:f>
              <c:strCache>
                <c:ptCount val="1"/>
                <c:pt idx="0">
                  <c:v>[950.5,1045.5)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Sheet1!$L$2</c:f>
              <c:numCache>
                <c:formatCode>General</c:formatCode>
                <c:ptCount val="1"/>
                <c:pt idx="0">
                  <c:v>126</c:v>
                </c:pt>
              </c:numCache>
            </c:numRef>
          </c:val>
        </c:ser>
        <c:ser>
          <c:idx val="21"/>
          <c:order val="21"/>
          <c:tx>
            <c:strRef>
              <c:f>Sheet1!$M$1</c:f>
              <c:strCache>
                <c:ptCount val="1"/>
                <c:pt idx="0">
                  <c:v>[1045.5,1140.4)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Sheet1!$M$2</c:f>
              <c:numCache>
                <c:formatCode>General</c:formatCode>
                <c:ptCount val="1"/>
                <c:pt idx="0">
                  <c:v>232</c:v>
                </c:pt>
              </c:numCache>
            </c:numRef>
          </c:val>
        </c:ser>
        <c:ser>
          <c:idx val="22"/>
          <c:order val="22"/>
          <c:tx>
            <c:strRef>
              <c:f>Sheet1!$N$1</c:f>
              <c:strCache>
                <c:ptCount val="1"/>
                <c:pt idx="0">
                  <c:v>[1140.4,1235.4)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Sheet1!$N$2</c:f>
              <c:numCache>
                <c:formatCode>General</c:formatCode>
                <c:ptCount val="1"/>
                <c:pt idx="0">
                  <c:v>119</c:v>
                </c:pt>
              </c:numCache>
            </c:numRef>
          </c:val>
        </c:ser>
        <c:ser>
          <c:idx val="23"/>
          <c:order val="23"/>
          <c:tx>
            <c:strRef>
              <c:f>Sheet1!$O$1</c:f>
              <c:strCache>
                <c:ptCount val="1"/>
                <c:pt idx="0">
                  <c:v>[1235.4,1330.3)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Sheet1!$O$2</c:f>
              <c:numCache>
                <c:formatCode>General</c:formatCode>
                <c:ptCount val="1"/>
                <c:pt idx="0">
                  <c:v>160</c:v>
                </c:pt>
              </c:numCache>
            </c:numRef>
          </c:val>
        </c:ser>
        <c:ser>
          <c:idx val="24"/>
          <c:order val="24"/>
          <c:tx>
            <c:strRef>
              <c:f>Sheet1!$P$1</c:f>
              <c:strCache>
                <c:ptCount val="1"/>
                <c:pt idx="0">
                  <c:v>[1330.3,1425.2)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Sheet1!$P$2</c:f>
              <c:numCache>
                <c:formatCode>General</c:formatCode>
                <c:ptCount val="1"/>
                <c:pt idx="0">
                  <c:v>107</c:v>
                </c:pt>
              </c:numCache>
            </c:numRef>
          </c:val>
        </c:ser>
        <c:ser>
          <c:idx val="25"/>
          <c:order val="25"/>
          <c:tx>
            <c:strRef>
              <c:f>Sheet1!$Q$1</c:f>
              <c:strCache>
                <c:ptCount val="1"/>
                <c:pt idx="0">
                  <c:v>[1425.2,1520.2)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Sheet1!$Q$2</c:f>
              <c:numCache>
                <c:formatCode>General</c:formatCode>
                <c:ptCount val="1"/>
                <c:pt idx="0">
                  <c:v>88</c:v>
                </c:pt>
              </c:numCache>
            </c:numRef>
          </c:val>
        </c:ser>
        <c:ser>
          <c:idx val="26"/>
          <c:order val="26"/>
          <c:tx>
            <c:strRef>
              <c:f>Sheet1!$R$1</c:f>
              <c:strCache>
                <c:ptCount val="1"/>
                <c:pt idx="0">
                  <c:v>[1520.2,1615.2)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Sheet1!$R$2</c:f>
              <c:numCache>
                <c:formatCode>General</c:formatCode>
                <c:ptCount val="1"/>
                <c:pt idx="0">
                  <c:v>293</c:v>
                </c:pt>
              </c:numCache>
            </c:numRef>
          </c:val>
        </c:ser>
        <c:ser>
          <c:idx val="27"/>
          <c:order val="27"/>
          <c:tx>
            <c:strRef>
              <c:f>Sheet1!$S$1</c:f>
              <c:strCache>
                <c:ptCount val="1"/>
                <c:pt idx="0">
                  <c:v>[1615.2,1710.1)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Sheet1!$S$2</c:f>
              <c:numCache>
                <c:formatCode>General</c:formatCode>
                <c:ptCount val="1"/>
                <c:pt idx="0">
                  <c:v>183</c:v>
                </c:pt>
              </c:numCache>
            </c:numRef>
          </c:val>
        </c:ser>
        <c:ser>
          <c:idx val="28"/>
          <c:order val="28"/>
          <c:tx>
            <c:strRef>
              <c:f>Sheet1!$T$1</c:f>
              <c:strCache>
                <c:ptCount val="1"/>
                <c:pt idx="0">
                  <c:v>[1710.1,1805.1)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Sheet1!$T$2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</c:ser>
        <c:ser>
          <c:idx val="29"/>
          <c:order val="29"/>
          <c:tx>
            <c:strRef>
              <c:f>Sheet1!$U$1</c:f>
              <c:strCache>
                <c:ptCount val="1"/>
                <c:pt idx="0">
                  <c:v>[1805.1,1900.0)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执行时间</c:v>
                </c:pt>
              </c:strCache>
            </c:strRef>
          </c:cat>
          <c:val>
            <c:numRef>
              <c:f>Sheet1!$U$2</c:f>
              <c:numCache>
                <c:formatCode>General</c:formatCode>
                <c:ptCount val="1"/>
                <c:pt idx="0">
                  <c:v>193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589265201"/>
        <c:axId val="32242940"/>
        <c:extLst>
          <c:ext xmlns:c15="http://schemas.microsoft.com/office/drawing/2012/chart" uri="{02D57815-91ED-43cb-92C2-25804820EDAC}">
            <c15:filteredBar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14627</c:v>
                      </c:pt>
                    </c:numCache>
                  </c:numRef>
                </c:val>
              </c15:ser>
            </c15:filteredBarSeries>
            <c15:filteredBarSeries>
              <c15:ser>
                <c:idx val="6"/>
                <c:order val="6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</c15:ser>
            </c15:filteredBarSeries>
            <c15:filteredBar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4934</c:v>
                      </c:pt>
                    </c:numCache>
                  </c:numRef>
                </c:val>
              </c15:ser>
            </c15:filteredBarSeries>
            <c15:filteredBarSeries>
              <c15:ser>
                <c:idx val="10"/>
                <c:order val="10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</c15:ser>
            </c15:filteredBarSeries>
            <c15:filteredBarSeries>
              <c15:ser>
                <c:idx val="11"/>
                <c:order val="11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</c15:ser>
            </c15:filteredBarSeries>
            <c15:filteredBarSeries>
              <c15:ser>
                <c:idx val="12"/>
                <c:order val="12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</c15:ser>
            </c15:filteredBarSeries>
            <c15:filteredBarSeries>
              <c15:ser>
                <c:idx val="15"/>
                <c:order val="15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</c15:ser>
            </c15:filteredBarSeries>
            <c15:filteredBarSeries>
              <c15:ser>
                <c:idx val="16"/>
                <c:order val="16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</c15:ser>
            </c15:filteredBarSeries>
            <c15:filteredBarSeries>
              <c15:ser>
                <c:idx val="19"/>
                <c:order val="19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</c15:ser>
            </c15:filteredBarSeries>
            <c15:filteredBarSeries>
              <c15:ser>
                <c:idx val="20"/>
                <c:order val="20"/>
                <c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</c15:ser>
            </c15:filteredBarSeries>
            <c15:filteredBarSeries>
              <c15:ser>
                <c:idx val="30"/>
                <c:order val="30"/>
                <c:tx>
                  <c:strRef>
                    <c:extLst>
                      <c:ext uri="{02D57815-91ED-43cb-92C2-25804820EDAC}">
                        <c15:formulaRef>
                          <c15:sqref>Sheet1!$V$1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Sheet1!$V$2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</c15:ser>
            </c15:filteredBarSeries>
            <c15:filteredBarSeries>
              <c15:ser>
                <c:idx val="31"/>
                <c:order val="31"/>
                <c:tx>
                  <c:strRef>
                    <c:extLst>
                      <c:ext uri="{02D57815-91ED-43cb-92C2-25804820EDAC}">
                        <c15:formulaRef>
                          <c15:sqref>Sheet1!$W$1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Sheet1!$W$2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</c15:ser>
            </c15:filteredBarSeries>
            <c15:filteredBarSeries>
              <c15:ser>
                <c:idx val="32"/>
                <c:order val="32"/>
                <c:tx>
                  <c:strRef>
                    <c:extLst>
                      <c:ext uri="{02D57815-91ED-43cb-92C2-25804820EDAC}">
                        <c15:formulaRef>
                          <c15:sqref>Sheet1!$X$1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Sheet1!$X$2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</c15:ser>
            </c15:filteredBarSeries>
            <c15:filteredBarSeries>
              <c15:ser>
                <c:idx val="33"/>
                <c:order val="33"/>
                <c:tx>
                  <c:strRef>
                    <c:extLst>
                      <c:ext uri="{02D57815-91ED-43cb-92C2-25804820EDAC}">
                        <c15:formulaRef>
                          <c15:sqref>Sheet1!$Y$1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Sheet1!$Y$2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</c15:ser>
            </c15:filteredBarSeries>
            <c15:filteredBarSeries>
              <c15:ser>
                <c:idx val="34"/>
                <c:order val="34"/>
                <c:tx>
                  <c:strRef>
                    <c:extLst>
                      <c:ext uri="{02D57815-91ED-43cb-92C2-25804820EDAC}">
                        <c15:formulaRef>
                          <c15:sqref>Sheet1!$Z$1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solidFill>
                    <a:schemeClr val="accent5">
                      <a:lumMod val="5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执行时间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Sheet1!$Z$2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</c15:ser>
            </c15:filteredBarSeries>
          </c:ext>
        </c:extLst>
      </c:barChart>
      <c:catAx>
        <c:axId val="58926520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2242940"/>
        <c:crosses val="autoZero"/>
        <c:auto val="1"/>
        <c:lblAlgn val="ctr"/>
        <c:lblOffset val="100"/>
        <c:noMultiLvlLbl val="0"/>
      </c:catAx>
      <c:valAx>
        <c:axId val="3224294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8926520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9937386c-e46d-4197-9634-4312cb5fc9cc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tags" Target="../tags/tag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2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7" name="图片 6" descr="建筑_画板 1 副本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62505" y="3307080"/>
            <a:ext cx="6789600" cy="3120355"/>
          </a:xfrm>
          <a:prstGeom prst="rect">
            <a:avLst/>
          </a:prstGeom>
        </p:spPr>
      </p:pic>
      <p:pic>
        <p:nvPicPr>
          <p:cNvPr id="8" name="图片 7" descr="建筑_画板 1 副本 6"/>
          <p:cNvPicPr>
            <a:picLocks noChangeAspect="1"/>
          </p:cNvPicPr>
          <p:nvPr userDrawn="1"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4217670" y="3754755"/>
            <a:ext cx="7974000" cy="2672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5" hasCustomPrompt="1"/>
            <p:custDataLst>
              <p:tags r:id="rId2"/>
            </p:custDataLst>
          </p:nvPr>
        </p:nvSpPr>
        <p:spPr>
          <a:xfrm rot="5400000">
            <a:off x="1526540" y="2623820"/>
            <a:ext cx="5486400" cy="13436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500" b="1" i="0" u="none" strike="noStrike" kern="1200" cap="none" spc="0" normalizeH="0" baseline="0" noProof="1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 err="1">
                <a:sym typeface="+mn-ea"/>
              </a:rPr>
              <a:t>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4" hasCustomPrompt="1"/>
            <p:custDataLst>
              <p:tags r:id="rId3"/>
            </p:custDataLst>
          </p:nvPr>
        </p:nvSpPr>
        <p:spPr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1000" normalizeH="0" baseline="0" noProof="1">
                <a:solidFill>
                  <a:schemeClr val="accent1"/>
                </a:solidFill>
                <a:uFillTx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底图-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9" name="图片 8" descr="建筑_画板 1 副本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21015" y="2319655"/>
            <a:ext cx="4525200" cy="4261649"/>
          </a:xfrm>
          <a:prstGeom prst="rect">
            <a:avLst/>
          </a:prstGeom>
        </p:spPr>
      </p:pic>
      <p:pic>
        <p:nvPicPr>
          <p:cNvPr id="10" name="图片 9" descr="建筑_画板 1 副本 10"/>
          <p:cNvPicPr>
            <a:picLocks noChangeAspect="1"/>
          </p:cNvPicPr>
          <p:nvPr userDrawn="1"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-760095" y="3352165"/>
            <a:ext cx="9288000" cy="3112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7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9800" y="5633085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7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77.xml"/><Relationship Id="rId7" Type="http://schemas.openxmlformats.org/officeDocument/2006/relationships/image" Target="../media/image10.png"/><Relationship Id="rId6" Type="http://schemas.openxmlformats.org/officeDocument/2006/relationships/tags" Target="../tags/tag76.xml"/><Relationship Id="rId5" Type="http://schemas.openxmlformats.org/officeDocument/2006/relationships/image" Target="../media/image9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78.xml"/><Relationship Id="rId1" Type="http://schemas.openxmlformats.org/officeDocument/2006/relationships/tags" Target="../tags/tag7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image" Target="../media/image13.png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image" Target="../media/image12.png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143.xml"/><Relationship Id="rId11" Type="http://schemas.openxmlformats.org/officeDocument/2006/relationships/image" Target="../media/image17.png"/><Relationship Id="rId10" Type="http://schemas.openxmlformats.org/officeDocument/2006/relationships/tags" Target="../tags/tag142.xml"/><Relationship Id="rId1" Type="http://schemas.openxmlformats.org/officeDocument/2006/relationships/tags" Target="../tags/tag13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3.png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image" Target="../media/image12.png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150.xml"/><Relationship Id="rId1" Type="http://schemas.openxmlformats.org/officeDocument/2006/relationships/tags" Target="../tags/tag14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image" Target="../media/image13.png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image" Target="../media/image12.png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tags" Target="../tags/tag15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3.png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image" Target="../media/image12.png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167.xml"/><Relationship Id="rId1" Type="http://schemas.openxmlformats.org/officeDocument/2006/relationships/tags" Target="../tags/tag16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image" Target="../media/image13.png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image" Target="../media/image12.png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16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image" Target="../media/image13.png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image" Target="../media/image12.png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17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image" Target="../media/image13.png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12.png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18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image" Target="../media/image13.png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image" Target="../media/image12.png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18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image" Target="../media/image13.png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image" Target="../media/image12.png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19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image" Target="../media/image13.png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image" Target="../media/image12.png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0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../media/image13.png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image" Target="../media/image12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7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image" Target="../media/image13.png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image" Target="../media/image12.png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1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image" Target="../media/image13.png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image" Target="../media/image12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1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image" Target="../media/image13.png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image" Target="../media/image12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231.xml"/><Relationship Id="rId1" Type="http://schemas.openxmlformats.org/officeDocument/2006/relationships/tags" Target="../tags/tag22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image" Target="../media/image13.png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image" Target="../media/image12.png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3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image" Target="../media/image13.png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image" Target="../media/image12.png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39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image" Target="../media/image13.png"/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image" Target="../media/image12.png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4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image" Target="../media/image13.png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image" Target="../media/image12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5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image" Target="../media/image13.png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image" Target="../media/image12.png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60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image" Target="../media/image13.png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image" Target="../media/image12.png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67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image" Target="../media/image13.png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image" Target="../media/image12.png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7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image" Target="../media/image12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92.xml"/><Relationship Id="rId10" Type="http://schemas.openxmlformats.org/officeDocument/2006/relationships/image" Target="../media/image15.png"/><Relationship Id="rId1" Type="http://schemas.openxmlformats.org/officeDocument/2006/relationships/tags" Target="../tags/tag86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image" Target="../media/image13.png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image" Target="../media/image12.png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8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image" Target="../media/image13.png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image" Target="../media/image12.png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88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image" Target="../media/image12.png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301.xml"/><Relationship Id="rId1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3.png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image" Target="../media/image12.png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308.xml"/><Relationship Id="rId1" Type="http://schemas.openxmlformats.org/officeDocument/2006/relationships/tags" Target="../tags/tag30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13.png"/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image" Target="../media/image12.png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315.xml"/><Relationship Id="rId1" Type="http://schemas.openxmlformats.org/officeDocument/2006/relationships/tags" Target="../tags/tag309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image" Target="../media/image13.png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image" Target="../media/image12.png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323.xml"/><Relationship Id="rId1" Type="http://schemas.openxmlformats.org/officeDocument/2006/relationships/tags" Target="../tags/tag316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image" Target="../media/image13.png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image" Target="../media/image12.png"/><Relationship Id="rId2" Type="http://schemas.openxmlformats.org/officeDocument/2006/relationships/tags" Target="../tags/tag325.xml"/><Relationship Id="rId1" Type="http://schemas.openxmlformats.org/officeDocument/2006/relationships/tags" Target="../tags/tag324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13.png"/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image" Target="../media/image12.png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336.xml"/><Relationship Id="rId1" Type="http://schemas.openxmlformats.org/officeDocument/2006/relationships/tags" Target="../tags/tag330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13.png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image" Target="../media/image12.png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343.xml"/><Relationship Id="rId1" Type="http://schemas.openxmlformats.org/officeDocument/2006/relationships/tags" Target="../tags/tag337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13.png"/><Relationship Id="rId7" Type="http://schemas.openxmlformats.org/officeDocument/2006/relationships/tags" Target="../tags/tag349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image" Target="../media/image12.png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350.xml"/><Relationship Id="rId1" Type="http://schemas.openxmlformats.org/officeDocument/2006/relationships/tags" Target="../tags/tag34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../media/image13.png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image" Target="../media/image12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9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13.png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12.png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357.xml"/><Relationship Id="rId1" Type="http://schemas.openxmlformats.org/officeDocument/2006/relationships/tags" Target="../tags/tag351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13.png"/><Relationship Id="rId7" Type="http://schemas.openxmlformats.org/officeDocument/2006/relationships/tags" Target="../tags/tag363.xml"/><Relationship Id="rId6" Type="http://schemas.openxmlformats.org/officeDocument/2006/relationships/tags" Target="../tags/tag362.xml"/><Relationship Id="rId5" Type="http://schemas.openxmlformats.org/officeDocument/2006/relationships/tags" Target="../tags/tag361.xml"/><Relationship Id="rId4" Type="http://schemas.openxmlformats.org/officeDocument/2006/relationships/image" Target="../media/image12.png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364.xml"/><Relationship Id="rId1" Type="http://schemas.openxmlformats.org/officeDocument/2006/relationships/tags" Target="../tags/tag358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image" Target="../media/image13.png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image" Target="../media/image12.png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373.xml"/><Relationship Id="rId11" Type="http://schemas.openxmlformats.org/officeDocument/2006/relationships/image" Target="../media/image27.png"/><Relationship Id="rId10" Type="http://schemas.openxmlformats.org/officeDocument/2006/relationships/tags" Target="../tags/tag372.xml"/><Relationship Id="rId1" Type="http://schemas.openxmlformats.org/officeDocument/2006/relationships/tags" Target="../tags/tag365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380.xml"/><Relationship Id="rId8" Type="http://schemas.openxmlformats.org/officeDocument/2006/relationships/image" Target="../media/image13.png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image" Target="../media/image12.png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382.xml"/><Relationship Id="rId11" Type="http://schemas.openxmlformats.org/officeDocument/2006/relationships/image" Target="../media/image28.png"/><Relationship Id="rId10" Type="http://schemas.openxmlformats.org/officeDocument/2006/relationships/tags" Target="../tags/tag381.xml"/><Relationship Id="rId1" Type="http://schemas.openxmlformats.org/officeDocument/2006/relationships/tags" Target="../tags/tag374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13.png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image" Target="../media/image12.png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390.xml"/><Relationship Id="rId11" Type="http://schemas.openxmlformats.org/officeDocument/2006/relationships/image" Target="../media/image30.png"/><Relationship Id="rId10" Type="http://schemas.openxmlformats.org/officeDocument/2006/relationships/tags" Target="../tags/tag389.xml"/><Relationship Id="rId1" Type="http://schemas.openxmlformats.org/officeDocument/2006/relationships/tags" Target="../tags/tag383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13.png"/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image" Target="../media/image12.png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397.xml"/><Relationship Id="rId10" Type="http://schemas.openxmlformats.org/officeDocument/2006/relationships/image" Target="../media/image32.png"/><Relationship Id="rId1" Type="http://schemas.openxmlformats.org/officeDocument/2006/relationships/tags" Target="../tags/tag391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13.png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image" Target="../media/image12.png"/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404.xml"/><Relationship Id="rId1" Type="http://schemas.openxmlformats.org/officeDocument/2006/relationships/tags" Target="../tags/tag398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13.png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image" Target="../media/image12.png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411.xml"/><Relationship Id="rId1" Type="http://schemas.openxmlformats.org/officeDocument/2006/relationships/tags" Target="../tags/tag405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image" Target="../media/image13.png"/><Relationship Id="rId7" Type="http://schemas.openxmlformats.org/officeDocument/2006/relationships/tags" Target="../tags/tag417.xml"/><Relationship Id="rId6" Type="http://schemas.openxmlformats.org/officeDocument/2006/relationships/tags" Target="../tags/tag416.xml"/><Relationship Id="rId5" Type="http://schemas.openxmlformats.org/officeDocument/2006/relationships/tags" Target="../tags/tag415.xml"/><Relationship Id="rId4" Type="http://schemas.openxmlformats.org/officeDocument/2006/relationships/image" Target="../media/image12.png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4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422.xml"/><Relationship Id="rId5" Type="http://schemas.openxmlformats.org/officeDocument/2006/relationships/image" Target="../media/image9.png"/><Relationship Id="rId4" Type="http://schemas.openxmlformats.org/officeDocument/2006/relationships/tags" Target="../tags/tag421.xml"/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image" Target="../media/image12.png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106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image" Target="../media/image12.png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113.xml"/><Relationship Id="rId1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3.png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image" Target="../media/image12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120.xml"/><Relationship Id="rId1" Type="http://schemas.openxmlformats.org/officeDocument/2006/relationships/tags" Target="../tags/tag11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../media/image13.png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image" Target="../media/image12.png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12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image" Target="../media/image13.png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../media/image12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1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511425" y="2259330"/>
            <a:ext cx="72377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VENTUS GPGPU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运行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GEMM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分析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2374900" y="2944495"/>
            <a:ext cx="744283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sz="2400" b="1" dirty="0">
                <a:solidFill>
                  <a:srgbClr val="F0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RISC-V GPU</a:t>
            </a:r>
            <a:r>
              <a:rPr lang="zh-CN" altLang="en-US" sz="2400" b="1" dirty="0">
                <a:solidFill>
                  <a:srgbClr val="F0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在运行大模型时的性能分析与优化方案</a:t>
            </a:r>
            <a:endParaRPr lang="en-US" altLang="zh-CN" sz="2400" b="1" dirty="0">
              <a:solidFill>
                <a:srgbClr val="F0F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366260" y="5334635"/>
            <a:ext cx="345884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kumimoji="1"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2025-</a:t>
            </a:r>
            <a:r>
              <a:rPr kumimoji="1"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高级模拟及射频集成电路设计</a:t>
            </a:r>
            <a:r>
              <a:rPr kumimoji="1"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南京大学集成电路学院</a:t>
            </a:r>
            <a:endParaRPr kumimoji="1"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地址分析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0" name="文本框 9"/>
          <p:cNvSpPr txBox="1"/>
          <p:nvPr/>
        </p:nvSpPr>
        <p:spPr>
          <a:xfrm>
            <a:off x="1148080" y="1245870"/>
            <a:ext cx="9302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地址范围：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0x80000000 - 0x80000448 (1096 Bytes, 1.07 KB)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48080" y="1614170"/>
            <a:ext cx="9302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主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热区：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0x800002ec - 0x8000031c (48 Bytes)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表格 53"/>
              <p:cNvGraphicFramePr/>
              <p:nvPr>
                <p:custDataLst>
                  <p:tags r:id="rId9"/>
                </p:custDataLst>
              </p:nvPr>
            </p:nvGraphicFramePr>
            <p:xfrm>
              <a:off x="942975" y="2072640"/>
              <a:ext cx="8172000" cy="637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8000"/>
                    <a:gridCol w="1800000"/>
                    <a:gridCol w="1512000"/>
                    <a:gridCol w="1476000"/>
                    <a:gridCol w="1656000"/>
                  </a:tblGrid>
                  <a:tr h="396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指令</a:t>
                          </a:r>
                          <a:endParaRPr lang="zh-CN" altLang="en-US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地址</a:t>
                          </a:r>
                          <a:endParaRPr lang="zh-CN" altLang="en-US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每</a:t>
                          </a: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warp</a:t>
                          </a: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数量</a:t>
                          </a:r>
                          <a:endParaRPr lang="zh-CN" altLang="en-US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功能</a:t>
                          </a: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分析</a:t>
                          </a:r>
                          <a:endParaRPr lang="zh-CN" altLang="en-US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VLW12_V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0x800002F4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1048576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load A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2F8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1048576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load B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SETPRC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314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1048576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控制设置</a:t>
                          </a: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谓词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VBEQ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318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1048576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控制流</a:t>
                          </a: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分支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JAL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31C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983040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altLang="zh-CN" sz="160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控制流</a:t>
                          </a: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回跳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VADD_VX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2EC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524288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地址</a:t>
                          </a: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更新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VADD_VV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2F0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524288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地址更新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VFMADD_VV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2FC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524288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核心乘加</a:t>
                          </a: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FMA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VADD_VI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300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524288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地址更新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ADDI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304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524288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累加</a:t>
                          </a: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偏移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表格 53"/>
              <p:cNvGraphicFramePr/>
              <p:nvPr>
                <p:custDataLst>
                  <p:tags r:id="rId10"/>
                </p:custDataLst>
              </p:nvPr>
            </p:nvGraphicFramePr>
            <p:xfrm>
              <a:off x="942975" y="2072640"/>
              <a:ext cx="8172000" cy="637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8000"/>
                    <a:gridCol w="1800000"/>
                    <a:gridCol w="1512000"/>
                    <a:gridCol w="1476000"/>
                    <a:gridCol w="1656000"/>
                  </a:tblGrid>
                  <a:tr h="396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指令</a:t>
                          </a:r>
                          <a:endParaRPr lang="zh-CN" altLang="en-US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地址</a:t>
                          </a:r>
                          <a:endParaRPr lang="zh-CN" altLang="en-US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每</a:t>
                          </a: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warp</a:t>
                          </a: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数量</a:t>
                          </a:r>
                          <a:endParaRPr lang="zh-CN" altLang="en-US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功能</a:t>
                          </a:r>
                          <a:r>
                            <a:rPr lang="zh-CN" altLang="en-US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分析</a:t>
                          </a:r>
                          <a:endParaRPr lang="zh-CN" altLang="en-US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3448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VLW12_V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0x800002F4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1048576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load A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3448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2F8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1048576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load B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3448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SETPRC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314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1048576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控制设置</a:t>
                          </a: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谓词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3448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VBEQ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318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1048576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控制流</a:t>
                          </a: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分支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41275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JAL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31C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983040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控制流</a:t>
                          </a: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回跳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3448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VADD_VX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2EC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524288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地址</a:t>
                          </a: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更新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3448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VADD_VV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2F0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524288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地址更新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3448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VFMADD_VV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2FC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524288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核心乘加</a:t>
                          </a: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FMA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3448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VADD_VI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300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524288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地址更新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3448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ADDI</a:t>
                          </a:r>
                          <a:endParaRPr lang="en-US" altLang="zh-CN" sz="1600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0x80000</a:t>
                          </a: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304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524288</a:t>
                          </a:r>
                          <a:endParaRPr lang="en-US" altLang="zh-CN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累加</a:t>
                          </a:r>
                          <a:r>
                            <a:rPr lang="zh-CN" altLang="en-US" sz="1600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偏移</a:t>
                          </a:r>
                          <a:endParaRPr lang="zh-CN" altLang="en-US" sz="16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</p:spTree>
    <p:custDataLst>
      <p:tags r:id="rId1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JUMP to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地址分析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722630" y="998220"/>
                <a:ext cx="5753735" cy="59905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0" fontAlgn="auto">
                  <a:lnSpc>
                    <a:spcPct val="130000"/>
                  </a:lnSpc>
                </a:pPr>
                <a:r>
                  <a:rPr lang="en-US" altLang="zh-CN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0x800002ec,4194304 </a:t>
                </a:r>
                <a:r>
                  <a:rPr lang="zh-CN" altLang="en-US" sz="2000">
                    <a:highlight>
                      <a:srgbClr val="FFFF00"/>
                    </a:highlight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最内层循环</a:t>
                </a:r>
                <a:endParaRPr lang="en-US" altLang="zh-CN" sz="2000">
                  <a:highlight>
                    <a:srgbClr val="FFFF00"/>
                  </a:highlight>
                  <a:latin typeface="Noto Serif CJK SC Black" panose="02020900000000000000" charset="-122"/>
                  <a:ea typeface="Noto Serif CJK SC Black" panose="02020900000000000000" charset="-122"/>
                  <a:cs typeface="Noto Serif CJK SC Black" panose="02020900000000000000" charset="-122"/>
                </a:endParaRPr>
              </a:p>
              <a:p>
                <a:pPr indent="0" fontAlgn="auto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4194304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  <m:t>512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  <m:t>512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  <m:t>512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  <m:t>32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 (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𝑤𝑓𝑠𝑖𝑧𝑒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32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Noto Serif CJK SC Black" panose="02020900000000000000" charset="-122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每次向量化</a:t>
                </a:r>
                <a:r>
                  <a:rPr lang="en-US" altLang="zh-CN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FMA</a:t>
                </a:r>
                <a:r>
                  <a:rPr lang="zh-CN" altLang="en-US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的循环回跳点，最内层</a:t>
                </a:r>
                <a:r>
                  <a:rPr lang="en-US" altLang="zh-CN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K</a:t>
                </a:r>
                <a:endParaRPr lang="en-US" altLang="zh-CN" sz="2000">
                  <a:latin typeface="Noto Serif CJK SC Black" panose="02020900000000000000" charset="-122"/>
                  <a:ea typeface="Noto Serif CJK SC Black" panose="02020900000000000000" charset="-122"/>
                  <a:cs typeface="Noto Serif CJK SC Black" panose="02020900000000000000" charset="-122"/>
                </a:endParaRPr>
              </a:p>
              <a:p>
                <a:pPr indent="0" fontAlgn="auto">
                  <a:lnSpc>
                    <a:spcPct val="130000"/>
                  </a:lnSpc>
                </a:pPr>
                <a:r>
                  <a:rPr lang="en-US" altLang="zh-CN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0x8000025c,262144</a:t>
                </a:r>
                <a:endParaRPr lang="en-US" altLang="zh-CN" sz="2000">
                  <a:latin typeface="Noto Serif CJK SC Black" panose="02020900000000000000" charset="-122"/>
                  <a:ea typeface="Noto Serif CJK SC Black" panose="02020900000000000000" charset="-122"/>
                  <a:cs typeface="Noto Serif CJK SC Black" panose="02020900000000000000" charset="-122"/>
                </a:endParaRPr>
              </a:p>
              <a:p>
                <a:pPr indent="0" fontAlgn="auto">
                  <a:lnSpc>
                    <a:spcPct val="130000"/>
                  </a:lnSpc>
                </a:pPr>
                <a:r>
                  <a:rPr lang="en-US" altLang="zh-CN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0x800002a4,262144 </a:t>
                </a:r>
                <a:r>
                  <a:rPr lang="zh-CN" altLang="en-US" sz="2000">
                    <a:highlight>
                      <a:srgbClr val="FFFF00"/>
                    </a:highlight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次内层循环</a:t>
                </a:r>
                <a:endParaRPr lang="zh-CN" altLang="en-US" sz="2000">
                  <a:latin typeface="Noto Serif CJK SC Black" panose="02020900000000000000" charset="-122"/>
                  <a:ea typeface="Noto Serif CJK SC Black" panose="02020900000000000000" charset="-122"/>
                  <a:cs typeface="Noto Serif CJK SC Black" panose="02020900000000000000" charset="-122"/>
                </a:endParaRPr>
              </a:p>
              <a:p>
                <a:pPr indent="0" fontAlgn="auto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262144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  <m:t>512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Noto Serif CJK SC Black" panose="02020900000000000000" charset="-122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30000"/>
                  </a:lnSpc>
                </a:pPr>
                <a:r>
                  <a:rPr lang="en-US" altLang="zh-CN" sz="2000">
                    <a:latin typeface="Cambria Math" panose="02040503050406030204" charset="0"/>
                    <a:ea typeface="Noto Serif CJK SC Black" panose="02020900000000000000" charset="-122"/>
                    <a:cs typeface="Cambria Math" panose="02040503050406030204" charset="0"/>
                  </a:rPr>
                  <a:t>K</a:t>
                </a:r>
                <a:r>
                  <a:rPr lang="zh-CN" altLang="en-US" sz="2000">
                    <a:latin typeface="Cambria Math" panose="02040503050406030204" charset="0"/>
                    <a:ea typeface="Noto Serif CJK SC Black" panose="02020900000000000000" charset="-122"/>
                    <a:cs typeface="Cambria Math" panose="02040503050406030204" charset="0"/>
                  </a:rPr>
                  <a:t>的</a:t>
                </a:r>
                <a:r>
                  <a:rPr lang="en-US" altLang="zh-CN" sz="2000">
                    <a:latin typeface="Cambria Math" panose="02040503050406030204" charset="0"/>
                    <a:ea typeface="Noto Serif CJK SC Black" panose="02020900000000000000" charset="-122"/>
                    <a:cs typeface="Cambria Math" panose="02040503050406030204" charset="0"/>
                  </a:rPr>
                  <a:t>tile</a:t>
                </a:r>
                <a:r>
                  <a:rPr lang="zh-CN" altLang="en-US" sz="2000">
                    <a:latin typeface="Cambria Math" panose="02040503050406030204" charset="0"/>
                    <a:ea typeface="Noto Serif CJK SC Black" panose="02020900000000000000" charset="-122"/>
                    <a:cs typeface="Cambria Math" panose="02040503050406030204" charset="0"/>
                  </a:rPr>
                  <a:t>循环</a:t>
                </a:r>
                <a:r>
                  <a:rPr lang="en-US" altLang="zh-CN" sz="2000">
                    <a:latin typeface="Cambria Math" panose="02040503050406030204" charset="0"/>
                    <a:ea typeface="Noto Serif CJK SC Black" panose="02020900000000000000" charset="-122"/>
                    <a:cs typeface="Cambria Math" panose="02040503050406030204" charset="0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ea typeface="Noto Serif CJK SC Black" panose="02020900000000000000" charset="-122"/>
                    <a:cs typeface="Cambria Math" panose="02040503050406030204" charset="0"/>
                  </a:rPr>
                  <a:t>或</a:t>
                </a:r>
                <a:r>
                  <a:rPr lang="en-US" altLang="zh-CN" sz="2000">
                    <a:latin typeface="Cambria Math" panose="02040503050406030204" charset="0"/>
                    <a:ea typeface="Noto Serif CJK SC Black" panose="02020900000000000000" charset="-122"/>
                    <a:cs typeface="Cambria Math" panose="02040503050406030204" charset="0"/>
                  </a:rPr>
                  <a:t> N</a:t>
                </a:r>
                <a:r>
                  <a:rPr lang="zh-CN" altLang="en-US" sz="2000">
                    <a:latin typeface="Cambria Math" panose="02040503050406030204" charset="0"/>
                    <a:ea typeface="Noto Serif CJK SC Black" panose="02020900000000000000" charset="-122"/>
                    <a:cs typeface="Cambria Math" panose="02040503050406030204" charset="0"/>
                  </a:rPr>
                  <a:t>的向量块</a:t>
                </a:r>
                <a:r>
                  <a:rPr lang="en-US" altLang="zh-CN" sz="2000">
                    <a:latin typeface="Cambria Math" panose="02040503050406030204" charset="0"/>
                    <a:ea typeface="Noto Serif CJK SC Black" panose="02020900000000000000" charset="-122"/>
                    <a:cs typeface="Cambria Math" panose="02040503050406030204" charset="0"/>
                  </a:rPr>
                  <a:t> / M</a:t>
                </a:r>
                <a:r>
                  <a:rPr lang="zh-CN" altLang="en-US" sz="2000">
                    <a:latin typeface="Cambria Math" panose="02040503050406030204" charset="0"/>
                    <a:ea typeface="Noto Serif CJK SC Black" panose="02020900000000000000" charset="-122"/>
                    <a:cs typeface="Cambria Math" panose="02040503050406030204" charset="0"/>
                  </a:rPr>
                  <a:t>行快外层循环</a:t>
                </a:r>
                <a:endParaRPr lang="en-US" altLang="zh-CN" sz="2000">
                  <a:latin typeface="Noto Serif CJK SC Black" panose="02020900000000000000" charset="-122"/>
                  <a:ea typeface="Noto Serif CJK SC Black" panose="02020900000000000000" charset="-122"/>
                  <a:cs typeface="Noto Serif CJK SC Black" panose="02020900000000000000" charset="-122"/>
                </a:endParaRPr>
              </a:p>
              <a:p>
                <a:pPr indent="0" fontAlgn="auto">
                  <a:lnSpc>
                    <a:spcPct val="130000"/>
                  </a:lnSpc>
                </a:pPr>
                <a:r>
                  <a:rPr lang="en-US" altLang="zh-CN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0x800001f4,8192</a:t>
                </a:r>
                <a:endParaRPr lang="en-US" altLang="zh-CN" sz="2000">
                  <a:latin typeface="Noto Serif CJK SC Black" panose="02020900000000000000" charset="-122"/>
                  <a:ea typeface="Noto Serif CJK SC Black" panose="02020900000000000000" charset="-122"/>
                  <a:cs typeface="Noto Serif CJK SC Black" panose="02020900000000000000" charset="-122"/>
                </a:endParaRPr>
              </a:p>
              <a:p>
                <a:pPr indent="0" fontAlgn="auto">
                  <a:lnSpc>
                    <a:spcPct val="130000"/>
                  </a:lnSpc>
                </a:pPr>
                <a:r>
                  <a:rPr lang="en-US" altLang="zh-CN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0x8000022c,8192</a:t>
                </a:r>
                <a:endParaRPr lang="en-US" altLang="zh-CN" sz="2000">
                  <a:latin typeface="Noto Serif CJK SC Black" panose="02020900000000000000" charset="-122"/>
                  <a:ea typeface="Noto Serif CJK SC Black" panose="02020900000000000000" charset="-122"/>
                  <a:cs typeface="Noto Serif CJK SC Black" panose="02020900000000000000" charset="-122"/>
                </a:endParaRPr>
              </a:p>
              <a:p>
                <a:pPr indent="0" fontAlgn="auto">
                  <a:lnSpc>
                    <a:spcPct val="130000"/>
                  </a:lnSpc>
                </a:pPr>
                <a:r>
                  <a:rPr lang="en-US" altLang="zh-CN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0x80000208,8192 </a:t>
                </a:r>
                <a:r>
                  <a:rPr lang="zh-CN" altLang="en-US" sz="2000">
                    <a:highlight>
                      <a:srgbClr val="FFFF00"/>
                    </a:highlight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外层块</a:t>
                </a:r>
                <a:r>
                  <a:rPr lang="en-US" altLang="zh-CN" sz="2000">
                    <a:highlight>
                      <a:srgbClr val="FFFF00"/>
                    </a:highlight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 / </a:t>
                </a:r>
                <a:r>
                  <a:rPr lang="zh-CN" altLang="en-US" sz="2000">
                    <a:highlight>
                      <a:srgbClr val="FFFF00"/>
                    </a:highlight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向量块循环</a:t>
                </a:r>
                <a:endParaRPr lang="zh-CN" altLang="en-US" sz="2000">
                  <a:latin typeface="Noto Serif CJK SC Black" panose="02020900000000000000" charset="-122"/>
                  <a:ea typeface="Noto Serif CJK SC Black" panose="02020900000000000000" charset="-122"/>
                  <a:cs typeface="Noto Serif CJK SC Black" panose="02020900000000000000" charset="-122"/>
                </a:endParaRPr>
              </a:p>
              <a:p>
                <a:pPr indent="0" fontAlgn="auto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8192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512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Noto Serif CJK SC Black" panose="02020900000000000000" charset="-122"/>
                          <a:cs typeface="Cambria Math" panose="02040503050406030204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  <m:t>512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ea typeface="Noto Serif CJK SC Black" panose="02020900000000000000" charset="-122"/>
                              <a:cs typeface="Cambria Math" panose="02040503050406030204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Noto Serif CJK SC Black" panose="02020900000000000000" charset="-122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30000"/>
                  </a:lnSpc>
                </a:pPr>
                <a:r>
                  <a:rPr lang="zh-CN" altLang="en-US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以</a:t>
                </a:r>
                <a:r>
                  <a:rPr lang="en-US" altLang="zh-CN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warp</a:t>
                </a:r>
                <a:r>
                  <a:rPr lang="zh-CN" altLang="en-US" sz="2000">
                    <a:latin typeface="Noto Serif CJK SC Black" panose="02020900000000000000" charset="-122"/>
                    <a:ea typeface="Noto Serif CJK SC Black" panose="02020900000000000000" charset="-122"/>
                    <a:cs typeface="Noto Serif CJK SC Black" panose="02020900000000000000" charset="-122"/>
                  </a:rPr>
                  <a:t>为单位的输出块迭代次数</a:t>
                </a:r>
                <a:endParaRPr lang="en-US" altLang="zh-CN" sz="2000">
                  <a:latin typeface="Noto Serif CJK SC Black" panose="02020900000000000000" charset="-122"/>
                  <a:ea typeface="Noto Serif CJK SC Black" panose="02020900000000000000" charset="-122"/>
                  <a:cs typeface="Noto Serif CJK SC Black" panose="02020900000000000000" charset="-122"/>
                </a:endParaRPr>
              </a:p>
              <a:p>
                <a:pPr indent="0" fontAlgn="auto">
                  <a:lnSpc>
                    <a:spcPct val="130000"/>
                  </a:lnSpc>
                </a:pPr>
                <a:endParaRPr lang="en-US" altLang="zh-CN" sz="2000">
                  <a:latin typeface="Noto Serif CJK SC Black" panose="02020900000000000000" charset="-122"/>
                  <a:ea typeface="Noto Serif CJK SC Black" panose="02020900000000000000" charset="-122"/>
                  <a:cs typeface="Noto Serif CJK SC Black" panose="02020900000000000000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0" y="998220"/>
                <a:ext cx="5753735" cy="599059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6839585" y="937260"/>
            <a:ext cx="6096000" cy="5939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0x8000018c,256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0x800001dc,256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0x800001c0,256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0x8000034c,16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0x80000370,16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0x800003b4,16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0x80000064,8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0x800000b8,8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0x80000388,8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0x800003a0,8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0x800003c4,8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0x800003a4,8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0x8000010c,8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0x800003f4,8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0x800003ac,8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0x80000120,8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0x80000148,8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0x800001a0,8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0x800000a0,8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指令方差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分析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graphicFrame>
        <p:nvGraphicFramePr>
          <p:cNvPr id="14" name="表格 13"/>
          <p:cNvGraphicFramePr/>
          <p:nvPr>
            <p:custDataLst>
              <p:tags r:id="rId9"/>
            </p:custDataLst>
          </p:nvPr>
        </p:nvGraphicFramePr>
        <p:xfrm>
          <a:off x="375285" y="1333500"/>
          <a:ext cx="11592000" cy="149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/>
                <a:gridCol w="1368000"/>
              </a:tblGrid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n=512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VAR_CPI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VLW12_V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4302.6773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SETPRC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2.5852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JAL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29.7409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VBEQ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VMV_V_X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AUIPC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67.7219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VADD_VV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4.3755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VADD_VX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2985.3002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JUMP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VADD12_VI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25.9613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ADDI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1.4444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VFMADD_VV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11.0232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VADD_VI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10.7577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10"/>
            </p:custDataLst>
          </p:nvPr>
        </p:nvGraphicFramePr>
        <p:xfrm>
          <a:off x="4406900" y="1333500"/>
          <a:ext cx="11592000" cy="149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/>
                <a:gridCol w="1368000"/>
              </a:tblGrid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n=512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VAR_CPI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LW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43073.9075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VMSLT_VX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77.3790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JOIN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14.2768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VBLT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LUI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16.2796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VSLL_VI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0.0623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VAND_VV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3.1286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VSW12_V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0.1067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VMADD_VX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0.1108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VBNE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BGE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1.4955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REGEXT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VMUL_VX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9.5238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11"/>
            </p:custDataLst>
          </p:nvPr>
        </p:nvGraphicFramePr>
        <p:xfrm>
          <a:off x="8438515" y="1333500"/>
          <a:ext cx="11592000" cy="149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/>
                <a:gridCol w="1368000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n=512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VAR_CPI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CSRRS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61891.6944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SW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2448.9103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JALR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9.5379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VLW_V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0.0000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MUL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1.0000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VSW_V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0.0000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ADD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0.5000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CSRRW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0.0000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VID_V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4.5000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VREMU_VX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2.0000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VSETVLI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0.0000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BEQ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0.0000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VDIVU_VX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0.0000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ENDPRG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1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455" y="1483360"/>
            <a:ext cx="11769090" cy="3937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546100" y="882650"/>
            <a:ext cx="11624310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每次迭代就是一次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K-step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加载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标量（按半个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广播）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2.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加载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向量（连续）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3.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做一次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FMA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累加到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2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partial sums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(A) v15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累加器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partial sums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ITER#0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0x800002fc VFMADD_VV WB v[011]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输出的是一组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32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个不同值（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partial sums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）。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ITER#1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0x800002ec VADD_VX WB v[015]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恰好等于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ITER#0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的那组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WB v[011]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=&gt; 0x800002ec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这一条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VADD_VX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实际是在做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move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v15 &lt;- v11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（这里用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x0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参与所以等价于拷贝），把上一次迭代算出来的新累加结果搬到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v15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，作为下一次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FMA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addend/accumulator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v15 =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当前迭代要用的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旧累加器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acc_old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v11 =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当前迭代会被覆盖写成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新累加器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acc_new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1221740" y="882650"/>
            <a:ext cx="10948670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30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(B) v11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在迭代中经历三段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角色切换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：地址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广播值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新累加器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30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每次迭代都按这个顺序：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30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0x800002f0 VADD_VV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写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v11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为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load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地址向量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30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0x800002f4 VLW12_V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v11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覆盖成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的数值（半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广播）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30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0x800002fc VFMADD_VV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再把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v11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覆盖成新的累加结果（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32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个不同值）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30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它就是被编译器当作循环体临时寄存器反复复用。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603250" y="882650"/>
            <a:ext cx="11567160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(C) 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的加载方式：两路广播（对应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行）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ITER#0 / ITER#1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VLW12_V @0x800002f4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都显示：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lane 0–15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MEMADDR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全相同（例如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ITER#1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70002bac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重复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lane 16–31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MEMADDR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也全相同（例如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ITER#1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70002bec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重复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WB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v11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也是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两组常数（前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个线程同一个值，后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个线程同一个值）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这等价于：一次迭代拿到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的两个标量（通常就是两行的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A[row0,k]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A[row1,k]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），然后广播给两组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lane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对比两次迭代：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ITER#0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70002ba8 / 70002be8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ITER#1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70002bac / 70002bec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每组地址都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+4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，这非常像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每次前进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float32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4B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834390" y="978535"/>
            <a:ext cx="1102169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(D) 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的加载方式：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列连续向量（两半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重复一遍）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ITER#1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VLW12_V @0x800002f8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MEMADDR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700026c0, 700026c4, ..., 700026fc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（连续递增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4B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，共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lane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完全重复前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lane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（地址与数据都重复）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这等价于：一次迭代取出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个列元素（一条长度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的向量），给两行复用。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对比两次迭代：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ITER#0 B base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70002680..bc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ITER#1 B base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700026c0..fc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整体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+0x40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64B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），也就是每次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k-step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前进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* 4B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，完全符合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每次取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tile-N=16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布局。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764540" y="882650"/>
            <a:ext cx="9968230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2)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核心乘加（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VFMADD_VV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）的真实语义：在做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acc += A * B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日志里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VFMADD_VV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这一条打印的是：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WB v[011]=...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且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s3=11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dest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v11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s1=16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向量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s2=15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v15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是旧累加器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结合寄存器流转（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v15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保存上一轮累加器，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v11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vfmadd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前刚被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load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成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广播值）：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v11 = v15 + v16 * v11(A)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也就是每个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lane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做一次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FMA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lane 0–15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acc[row0, col] += A[row0,k] * B[k, col]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lane 16–31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acc[row1, col] += A[row1,k] * B[k, col]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然后在下一次迭代开头，用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VADD_VX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v11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拷到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v15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继续累加。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716915" y="882650"/>
            <a:ext cx="1145349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3)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这段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loop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对应的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GEMM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微内核规模：一次迭代更新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2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C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A/B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的加载形态可直接推出：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同一个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向量（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列）被两半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共享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是两路广播（两行）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所以一个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在一次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k-step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上更新的是：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= 32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个输出元素（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partial sums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这通常对应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C tile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的一个子块：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(rows = 2)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(cols = 16)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系统里有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8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并行，很常见的组合就是：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8 warp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=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行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每行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列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=&gt;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一个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thread-block/CTA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可能在算一个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16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C tile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（与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TILE=16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完全一致）。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目录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0" name="文本框 9"/>
          <p:cNvSpPr txBox="1"/>
          <p:nvPr/>
        </p:nvSpPr>
        <p:spPr>
          <a:xfrm>
            <a:off x="598805" y="1249680"/>
            <a:ext cx="11301730" cy="5273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60000"/>
              </a:lnSpc>
            </a:pPr>
            <a:r>
              <a:rPr 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1. </a:t>
            </a: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可解释性</a:t>
            </a: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分析</a:t>
            </a:r>
            <a:endParaRPr lang="zh-CN" altLang="en-US" sz="24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</a:endParaRPr>
          </a:p>
          <a:p>
            <a:pPr indent="0" fontAlgn="auto">
              <a:lnSpc>
                <a:spcPct val="160000"/>
              </a:lnSpc>
            </a:pPr>
            <a:r>
              <a:rPr 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2. </a:t>
            </a: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</a:rPr>
              <a:t>内存指令优化</a:t>
            </a:r>
            <a:endParaRPr lang="en-US" altLang="zh-CN" sz="24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algn="l" fontAlgn="auto">
              <a:lnSpc>
                <a:spcPct val="160000"/>
              </a:lnSpc>
              <a:buClrTx/>
              <a:buSzTx/>
              <a:buFontTx/>
            </a:pPr>
            <a:r>
              <a:rPr 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3. </a:t>
            </a: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指令存储</a:t>
            </a:r>
            <a:r>
              <a:rPr lang="zh-CN" altLang="en-US" sz="2400">
                <a:latin typeface="Noto Serif CJK SC Black" panose="02020900000000000000" charset="-122"/>
                <a:ea typeface="Noto Serif CJK SC Black" panose="02020900000000000000" charset="-122"/>
                <a:cs typeface="Noto Serif CJK SC Light" panose="02020300000000000000" charset="-122"/>
                <a:sym typeface="+mn-ea"/>
              </a:rPr>
              <a:t>地址</a:t>
            </a:r>
            <a:endParaRPr lang="zh-CN" altLang="en-US" sz="2400">
              <a:latin typeface="Noto Serif CJK SC Black" panose="02020900000000000000" charset="-122"/>
              <a:ea typeface="Noto Serif CJK SC Black" panose="02020900000000000000" charset="-122"/>
              <a:cs typeface="Noto Serif CJK SC Light" panose="02020300000000000000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1447800" y="882650"/>
            <a:ext cx="9782810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4)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指针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计数更新与回边控制流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VADD_VI @0x80000300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v13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0x2c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变到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0x30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+4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），基本就是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k_offset += 4B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或相关索引推进。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ADDI x5=0x40 + VMV_V_X v15=0x40 + VADD12_VI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地址向量整体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+0x40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，准备下一次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load 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SETRPC + VBEQ + JAL back to 0x800002ec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：典型的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SIMT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循环结构。这两次迭代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branch_mask=0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，说明还没到退出条件，所以无条件回边继续。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279400" y="890270"/>
            <a:ext cx="11177270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6)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从大日志中重建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GEMM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内层循环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循环骨架：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0x800002ec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0x800002f0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0x800002f4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0x800002f8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0x800002fc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...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0x80000318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0x8000031c (jumpTO 0x800002ec)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思路：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在全日志里用流式扫描抓住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JAL jumpTO 0x800002ec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作为回边，把整个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inner-loop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的迭代序列抽出来，并进一步统计：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1. k-step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次数（迭代次数）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2.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每一步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地址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+4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、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地址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+0x40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的推进规律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3.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哪些迭代出现异常延迟（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cache miss /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访存拥塞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 /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同步点）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graphicFrame>
        <p:nvGraphicFramePr>
          <p:cNvPr id="2" name="表格 1"/>
          <p:cNvGraphicFramePr/>
          <p:nvPr>
            <p:custDataLst>
              <p:tags r:id="rId9"/>
            </p:custDataLst>
          </p:nvPr>
        </p:nvGraphicFramePr>
        <p:xfrm>
          <a:off x="635" y="1308735"/>
          <a:ext cx="12208045" cy="5076240"/>
        </p:xfrm>
        <a:graphic>
          <a:graphicData uri="http://schemas.openxmlformats.org/drawingml/2006/table">
            <a:tbl>
              <a:tblPr/>
              <a:tblGrid>
                <a:gridCol w="1188000"/>
                <a:gridCol w="709295"/>
                <a:gridCol w="875030"/>
                <a:gridCol w="1448435"/>
                <a:gridCol w="875030"/>
                <a:gridCol w="877570"/>
                <a:gridCol w="622935"/>
                <a:gridCol w="622935"/>
                <a:gridCol w="1066800"/>
                <a:gridCol w="970915"/>
                <a:gridCol w="971550"/>
                <a:gridCol w="971550"/>
                <a:gridCol w="1008000"/>
              </a:tblGrid>
              <a:tr h="396240"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opcode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count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total_ns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share_loop_time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mean_ns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std_ns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min_ns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max_ns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mean_cycles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std_cycles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min_cycles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max_cycles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total_cycles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VLW12_V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8388608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707514840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0.221217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84.342341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39.258742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8.434234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3.925874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70751484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ADDI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4194304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353772580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0.110613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84.345956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21.377317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8.434596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2.137732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35377258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VBEQ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5902186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350663370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0.109641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59.412457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8.105051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5.941246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0.810505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35066337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SETRPC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3932160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262250770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0.081997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66.69382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18.115583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140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6.669382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1.811558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26225077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VADD_VV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4194304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251177180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0.078535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59.885306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12.704918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5.988531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1.270492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25117718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JUMP_TO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4066477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230582940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0.072096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56.703368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55.569868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5.670337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5.556987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23058294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AUIPC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4194304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227536600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0.071143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54.248953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26.996914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140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5.424895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2.699691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22753660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JAL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5894294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214821610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0.067168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36.44569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51.77867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3.644569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5.177867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21482161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VADD_VX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4194304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197183060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0.061653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47.012105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12.896454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4.70121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1.289645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19718306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VMV_V_X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4194304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186244540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0.058233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44.404159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11.928255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4.440416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1.192825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18624454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VADD_VI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4194304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115564750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0.036133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27.552783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17.803909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2.755278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1.780391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11556475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VFMADD_VV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4194304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114814080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0.035899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27.37381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15.861838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2.737381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1.586184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11481408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6000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VADD12_VI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4194304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103196880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0.032266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24.604053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20.462912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2.460405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2.046291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10319688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10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279400" y="890270"/>
            <a:ext cx="11177270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GEMM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的时间主要花在两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部分：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两条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VLW12_V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相关的访存推进链（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VLW12_V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本身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+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紧邻的地址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循环维护指令）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VLW12_V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单项就占了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0.221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（约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22%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A_LOAD issue-&gt;WB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平均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1.44 cycles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B_LOAD issue-&gt;WB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平均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1.89 cycles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更慢，且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max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9 cycles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2.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控制流与循环维护开销非常重（基本上每次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inner-K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步进都要付一堆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非算术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指令）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ADDI / AUIPC / SETRPC / VBEQ / JAL / JUMP_TO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这一串占比很高（每个都在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6%~11%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区间）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=&gt;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每做一次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VFMADD_VV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（真正的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MAC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）之前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之后，要执行大量控制与指针更新指令，算术密度不够。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279400" y="890270"/>
            <a:ext cx="1192212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inner loop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0x800002ec..0x8000031c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）基本结构是：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准备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搬运标量与地址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VADD_VX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：常被用作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向量寄存器拷贝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搬运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（比如把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accumulator/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标量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broadcast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v15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VADD_VV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：生成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的广播地址向量（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MEMADDR 70002ba8 ...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这种重复地址就是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广播加载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典型特征）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2.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两次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load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VLW12_V @0x800002f4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A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（广播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两半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两个地址）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VLW12_V @0x800002f8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个连续地址，步长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4B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；而且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 lane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下前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重复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=&gt;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有效向量宽度为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3.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核心计算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VFMADD_VV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：向量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FMA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更新累加（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GEMM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MAC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核）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4.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指针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循环变量推进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VADD_VI / ADDI / VMV_V_X / VADD12_VI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：更新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、更新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基址（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基址每次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+0x40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，很像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16*4B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的步长）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5.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循环控制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AUIPC / SETRPC / VBEQ / JAL / JUMP_TO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SIMT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分支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+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回边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统计里控制类指令占比高：每次只做一次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FMA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，就要付出完整一套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loop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控制开销。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279400" y="890270"/>
            <a:ext cx="581723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0x800002ec	1015808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0x8000022c	32768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0x8000025c	32768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0x800002a4	32768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0x800002cc	32768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0x80000208	2048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0x800001dc	1024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0x800001f4	1024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0x800001c0	64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0x8000018c	32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0x80000184	31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0x8000034c	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  <a:sym typeface="+mn-ea"/>
              </a:rPr>
              <a:t>0x80000370	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635" y="998220"/>
            <a:ext cx="581723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0x800003a4	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0x800003b4	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0x8000010c	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0x800003ac	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0x80000120	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0x800001a0	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0x800000a0	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0x80000064	1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0x800000b8	1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0x80000388	1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0x800003a0	1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0x800003c4	1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0x800003f4	1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0x80000148	1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279400" y="890270"/>
            <a:ext cx="581723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1)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最内层：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0x800002ec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微循环（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trip=32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0x800002ec : 1,015,808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0x8000025c/0x800002a4/0x8000022c/0x800002cc : 32,768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注意到：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32,768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31 = 1,015,808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这意味着：对于每一次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“(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某个上层迭代单元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)”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0x800002ec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作为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back-edge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被执行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次；即该最内层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loop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的真实迭代次数是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次（典型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N-1 backjump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结合之前抽出的最内层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loop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片段，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0x800002ec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开头的基本块里确实包含两条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load +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一条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VFMADD_VV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，这就是典型的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方向累加微循环。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结论：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0x800002ec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K micro-iter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，每次进入上层单元会跑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Kblock=32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635" y="998220"/>
            <a:ext cx="581723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2)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次内层：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32,768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这一层对应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Kblock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循环（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次）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输出向量循环（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2,048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0x80000208 : 2,048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以及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4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个同级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header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0x8000022c/0x8000025c/0x800002a4/0x800002cc : 32,768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（完全相同）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注意到：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32,768 / 2,048 = 16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每个输出向量（或每个输出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tile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）要做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Kblock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；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Kblock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内再做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 micro-iter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；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于是单个输出向量总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 = 16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 = 512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因此我们可以把这三层写成：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输出向量循环：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2,048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header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很可能是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0x80000208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或与其紧耦合的块）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每个输出向量：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Kblock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循环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header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0x8000022c/5c/a4/cc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很可能是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同一层循环被软件流水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拆成多个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back-edge”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Kblock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K micro-iter 32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header 0x800002ec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为什么会出现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四个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32,768”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最常见原因是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软件流水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/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地址更新与计算分离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/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双缓冲预取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导致同一层逻辑循环在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CFG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上被拆成多个回边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target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（你需要抽取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0x8000025c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这种外层迭代切片才能确认每个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header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对应哪一段：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prefetch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、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compute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、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pointer bump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、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store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等）。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结论：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0x80000208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：输出向量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输出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tile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级循环，总次数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2,048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0x8000022c/0x8000025c/0x800002a4/0x800002cc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Kblock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级循环（或其流水拆分），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输出向量，总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32,768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提取最内层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oop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279400" y="890270"/>
            <a:ext cx="581723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3)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更外层：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0x800001c0=64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——  row-block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M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方向）循环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0x800001c0 : 64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0x80000208 : 2,048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的关系：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2,048 / 64 = 32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即：每个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row-block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（或每个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row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）有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Ntile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结合最内层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loop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的行为（向量宽度实际有效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，见你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VLW12_V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的地址序列是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个连续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word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；而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v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寄存器打印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 lane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但经常前后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重复，基本可以视为有效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列）：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N = 32 tiles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cols/tile = 512 cols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于是：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0x800001c0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：外层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方向循环，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trip=64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（例如每个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负责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64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行；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8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合起来刚好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512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——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这与你之前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“8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指令数几乎相同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也非常契合）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结论：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0x800001c0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M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方向（行块）循环，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trip=64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单元里有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Ntile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（总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2,048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次输出向量循环）。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635" y="998220"/>
            <a:ext cx="581723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for m_blk in 0..63:                 // 64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for n_tile in 0..31:              // 32 (each tile = 16 cols =&gt; N=512)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  for k_blk in 0..15:             // 16 (each block = 32 =&gt; K=512)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    for k in 0..31:               // 32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      // two loads + VFMADD accumulate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存储空间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建模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279400" y="890270"/>
            <a:ext cx="1155001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region_hi8,count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0x70,33554443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0x800002f4 VLW12_V count=524288 addr in [0x70002b80, 0x70002bfc]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0x800002f8 VLW12_V count=524288 addr in [0x70002400, 0x700027fc]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524288*32*2=33554432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0x70002b80..0x70002bfc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只有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128B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0x70002400..0x700027fc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只有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1KB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0x70xxxxxx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极大概率是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片上近端存储（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shared/scratchpad/local segment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）。内层循环基本只在这两块小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buffer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上反复读，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FMA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才能跑得这么规整。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0x90,2097199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0x80000268 VLW12_V count=32768 addr in [0x90007000, 0x900ffffc]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0x800002b0 VLW12_V count=32768 addr in [0x90107000, 0x901ffffc]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0x90xxxxxx/0x901xxxxx/0x903xxxxx/0x904xxxxx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这一族地址：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大数组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参数块所在的全局地址空间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global DRAM /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统一编址的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global segment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）。而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0x80000268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、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0x800002b0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是外层每个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tile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单元拉取数据的主要入口。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0x80,67584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0x80000240 LW count=32768 addr=0x80003008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0x80000288 LW count=32768 addr=0x80003008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0x800001e0 LW count=1024 addr=0x80003008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0x800001f8 LW count=1024 addr=0x80003008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固定位置，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delta_bytes=0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始终不变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0x80003008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很可能是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参数块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描述符指针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循环边界或某个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runtime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状态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的内存映射点。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存储空间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建模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279400" y="890270"/>
            <a:ext cx="1155001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2)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把每条访存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PC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解释成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GEMM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数据流角色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2.1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内层计算用的两条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load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0x700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段）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(A) 0x800002f8 VLW12_V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B tile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列向量）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contig4_ratio=1.0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：每次是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个连续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word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（典型向量化装载）。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delta_bytes=64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是主导（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491,520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次）：表示每次迭代在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方向推进时，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面板按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“K-major packed panel”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排布：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k-step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取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列元素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</a:t>
            </a:r>
            <a:r>
              <a:rPr lang="en-US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→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* 4B = 64B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，所以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base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每步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+64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delta_bytes=-960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32,767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次）：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960 = 15 * 64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，说明每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+64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之后回绕到某个对齐点（典型：一个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micro-block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长度为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(B) 0x800002f4 VLW12_V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标量（或半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两个标量）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你之前在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loop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片段里看到的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MEMADDR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前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lane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一个地址、后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lane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另一个地址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（相差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0x40=64B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）。这很像一条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warp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同时算两行（或两个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accum stream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）：每半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warp broadcast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一个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标量。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delta_bytes=4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主导：每步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k++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时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标量地址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+4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delta_bytes=-60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= -15*4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）：同样是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步一个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micro-block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的回绕。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“16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步回绕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的证据非常强：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0x700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段的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A/B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都呈现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16-step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结构。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日志说明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350" y="3858895"/>
            <a:ext cx="7125335" cy="2921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0350" y="1006475"/>
            <a:ext cx="7124700" cy="279082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存储空间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建模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279400" y="890270"/>
            <a:ext cx="1155001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2.2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外层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装载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预取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用的两条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VLW12_V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0x90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段）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(C) 0x80000268 VLW12_V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0x90007000..0x900ffffc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拉数据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主导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delta_bytes=64 (31744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)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：同样是按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64B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步进，像是在扫一个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packed panel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少量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-1984 (992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)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1984 = 31*64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，这通常表示内层走了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/32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个位置后回绕（注意这里是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步差，跟你之前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header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的特征很像）。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+30784 (31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)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30784/64 = 481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，这是一个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跨更外层维度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的大步跳（很像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Ntile/Mtile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切换时跳到下一块）。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(D) 0x800002b0 VLW12_V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0x90107000..0x901ffffc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拉数据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主导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delta_bytes=32768 (31744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)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：每步跨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32KB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，典型含义是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切换到下一个大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tile /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下一个面板起点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（例如按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Ntile/Mtile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走）。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-1015744 (992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)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-1017792 (31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)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：这类超大回绕很像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某个外层循环结束时把基址拉回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+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再叠加下一维的步进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结论：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0x80000268/0x800002b0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很像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从全局内存装载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A/B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面板（或面板指针表）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的阶段；而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0x800002f4/0x800002f8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是在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片上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buffer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上做稳定的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FMA micro-kernel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存储空间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建模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279400" y="890270"/>
            <a:ext cx="11550015" cy="5859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3)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这对你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存储系统建模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意味着什么（可直接落到模型里）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你现在基本可以把内层计算抽象成两级存储：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Global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0x90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段）：负责把大矩阵（或面板）搬运到近端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以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0x80000268/0x800002b0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为代表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stride/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回绕显示其是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“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面板化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/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打包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”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过的数据布局，不是简单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row-major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。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Near/Shared/Scratch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0x70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段）：内层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compute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只在两块极小的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buffer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上做重复读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B buffer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：约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1KB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0x70002400..27fc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A buffer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：约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128B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0x70002b80..2bfc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访问模式高度规则：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+64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+4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micro-step +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周期性回绕（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-960/-60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因此，建模时可以这样拆：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计算阶段（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steady-state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）：每个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micro-step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做一次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A_load(shared) +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一次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B_load(shared) + FMA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装载阶段（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tile prologue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）：每个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tile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或每个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Kblock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触发一定数量的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global VLW12_V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，把数据搬到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0x70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段的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buffer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（你现在看到的就是这类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global load 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footprint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）。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3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LW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指令分析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2"/>
          <p:cNvSpPr txBox="1"/>
          <p:nvPr/>
        </p:nvSpPr>
        <p:spPr>
          <a:xfrm>
            <a:off x="171450" y="825500"/>
            <a:ext cx="10020300" cy="6185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 [   1.0-  96.0):       1021       1.5%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 [  96.0- 190.9):     23364     34.6% 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 [ 190.9- 285.9):    21592     31.9%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 [ 285.9- 380.8):    14627     21.6%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 [ 380.8- 475.8):    4394       6.5%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 [ 475.8- 570.7):    926         1.4%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 [ 570.7- 665.7):    61           0.1%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 [ 665.6- 760.6):    3             0.0%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  [ 760.6- 855.6):    39           0.1%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[ 855.6- 950.5):    35           0.1%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[ 950.5-1045.5):   126         0.2%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[1045.5-1140.4):  232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0.3%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[1140.4-1235.4):  119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0.2%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[1045.5-1140.4):  232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0.3%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[1140.4-1235.4):  119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0.2%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[1235.4-1330.3):  160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0.2%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[1330.3-1425.2):  107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0.2%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[1425.2-1520.2):  88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0.1%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[1520.2-1615.2):  293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0.4%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[1615.2-1710.1):  183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0.3%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[1710.1-1805.1):  47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0.1%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  <a:sym typeface="+mn-ea"/>
            </a:endParaRPr>
          </a:p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[1805.0-1900.0):  193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      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  <a:sym typeface="+mn-ea"/>
              </a:rPr>
              <a:t>0.3%</a:t>
            </a:r>
            <a:endParaRPr lang="zh-CN" altLang="en-US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4455795" y="977900"/>
          <a:ext cx="7715250" cy="5880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1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整体架构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2" name="图片 1" descr="ventus_arc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015" y="998220"/>
            <a:ext cx="5781675" cy="575183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整体架构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3" name="图片 2" descr="ventus_arch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7340" y="1321435"/>
            <a:ext cx="11679555" cy="505904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graphicFrame>
        <p:nvGraphicFramePr>
          <p:cNvPr id="14" name="表格 13"/>
          <p:cNvGraphicFramePr/>
          <p:nvPr>
            <p:custDataLst>
              <p:tags r:id="rId9"/>
            </p:custDataLst>
          </p:nvPr>
        </p:nvGraphicFramePr>
        <p:xfrm>
          <a:off x="375285" y="1032510"/>
          <a:ext cx="11306175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940"/>
                <a:gridCol w="1584000"/>
                <a:gridCol w="1620520"/>
                <a:gridCol w="5976000"/>
              </a:tblGrid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M,N,K</a:t>
                      </a:r>
                      <a:endParaRPr lang="en-US" altLang="zh-CN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总</a:t>
                      </a: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指令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指令类型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TOP3</a:t>
                      </a:r>
                      <a:r>
                        <a:rPr lang="zh-CN" altLang="en-US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指令</a:t>
                      </a:r>
                      <a:endParaRPr lang="zh-CN" altLang="en-US"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443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39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LW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(60),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JAL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(48),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ADDI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(36)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1,030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39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Noto Serif CJK SC Black" panose="02020900000000000000" charset="-122"/>
                          <a:ea typeface="Noto Serif CJK SC Black" panose="02020900000000000000" charset="-122"/>
                          <a:sym typeface="+mn-ea"/>
                        </a:rPr>
                        <a:t>LW</a:t>
                      </a:r>
                      <a:r>
                        <a:rPr lang="en-US" altLang="zh-CN" sz="1800">
                          <a:latin typeface="Noto Serif CJK SC Light" panose="02020300000000000000" charset="-122"/>
                          <a:ea typeface="Noto Serif CJK SC Light" panose="02020300000000000000" charset="-122"/>
                          <a:sym typeface="+mn-ea"/>
                        </a:rPr>
                        <a:t>(120),</a:t>
                      </a:r>
                      <a:r>
                        <a:rPr lang="en-US" altLang="zh-CN" sz="1800">
                          <a:latin typeface="Noto Serif CJK SC Black" panose="02020900000000000000" charset="-122"/>
                          <a:ea typeface="Noto Serif CJK SC Black" panose="02020900000000000000" charset="-122"/>
                          <a:sym typeface="+mn-ea"/>
                        </a:rPr>
                        <a:t>JAL</a:t>
                      </a:r>
                      <a:r>
                        <a:rPr lang="en-US" altLang="zh-CN" sz="1800">
                          <a:latin typeface="Noto Serif CJK SC Light" panose="02020300000000000000" charset="-122"/>
                          <a:ea typeface="Noto Serif CJK SC Light" panose="02020300000000000000" charset="-122"/>
                          <a:sym typeface="+mn-ea"/>
                        </a:rPr>
                        <a:t>(112),</a:t>
                      </a:r>
                      <a:r>
                        <a:rPr lang="en-US" altLang="zh-CN" sz="1800">
                          <a:latin typeface="Noto Serif CJK SC Black" panose="02020900000000000000" charset="-122"/>
                          <a:ea typeface="Noto Serif CJK SC Black" panose="02020900000000000000" charset="-122"/>
                          <a:sym typeface="+mn-ea"/>
                        </a:rPr>
                        <a:t>ADDI</a:t>
                      </a:r>
                      <a:r>
                        <a:rPr lang="en-US" altLang="zh-CN" sz="1800">
                          <a:latin typeface="Noto Serif CJK SC Light" panose="02020300000000000000" charset="-122"/>
                          <a:ea typeface="Noto Serif CJK SC Light" panose="02020300000000000000" charset="-122"/>
                          <a:sym typeface="+mn-ea"/>
                        </a:rPr>
                        <a:t>(80)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5,280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39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JAL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(576),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VLW12_V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(544),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LW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(480)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32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25,652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39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VLW12_V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(4352),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JAL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(2784),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LW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(480)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64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183,852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39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VLW12_V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(34816),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SETRPC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(20128),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JAL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(19584)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128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1,432,412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 b="0" i="0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39</a:t>
                      </a:r>
                      <a:endParaRPr lang="en-US" altLang="zh-CN" sz="1800" b="0" i="0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VLW12_V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(278528),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SETRPC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(157920),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JAL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(151104)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256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11,356,860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 b="0" i="0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39</a:t>
                      </a:r>
                      <a:endParaRPr lang="en-US" altLang="zh-CN" sz="1800" b="0" i="0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VLW12_V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(2228224),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SETRPC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(1253728),</a:t>
                      </a:r>
                      <a:r>
                        <a:rPr lang="en-US" altLang="zh-CN"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JAL</a:t>
                      </a: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(1192896)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512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endParaRPr lang="en-US" altLang="zh-CN" sz="1800" b="0" i="0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1024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endParaRPr lang="en-US" altLang="zh-CN" sz="1800" b="0" i="0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2048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endParaRPr lang="en-US" altLang="zh-CN" sz="1800" b="0" i="0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  <a:tr h="447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Noto Serif CJK SC Light" panose="02020300000000000000" charset="-122"/>
                          <a:ea typeface="Noto Serif CJK SC Light" panose="02020300000000000000" charset="-122"/>
                        </a:rPr>
                        <a:t>4096</a:t>
                      </a: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endParaRPr lang="en-US" altLang="zh-CN" sz="1800" b="0" i="0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latin typeface="Noto Serif CJK SC Light" panose="02020300000000000000" charset="-122"/>
                        <a:ea typeface="Noto Serif CJK SC Light" panose="02020300000000000000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10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9" name="图片 38" descr="建筑-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graphicFrame>
        <p:nvGraphicFramePr>
          <p:cNvPr id="14" name="表格 13"/>
          <p:cNvGraphicFramePr/>
          <p:nvPr>
            <p:custDataLst>
              <p:tags r:id="rId7"/>
            </p:custDataLst>
          </p:nvPr>
        </p:nvGraphicFramePr>
        <p:xfrm>
          <a:off x="375285" y="-2589530"/>
          <a:ext cx="11592000" cy="149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00"/>
                <a:gridCol w="1368000"/>
                <a:gridCol w="1368000"/>
                <a:gridCol w="1368000"/>
                <a:gridCol w="1368000"/>
                <a:gridCol w="1368000"/>
                <a:gridCol w="1368000"/>
                <a:gridCol w="1368000"/>
              </a:tblGrid>
              <a:tr h="2124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32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64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128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256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512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VLW12_V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72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544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34816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278528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2228224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17825792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SETPRC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448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20128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157920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1253728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9994848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JAL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112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576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19584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151104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1192896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9488064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VBEQ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352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18496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147520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1179712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9437248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VMV_V_X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35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78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368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12128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92992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731648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5809024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AUIPC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52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272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10112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79008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626912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4997472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VADD_VV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34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10040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78936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626840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4997400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VADD_VX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36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208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9904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78384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624688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4988976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JUMP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31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70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344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9848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75608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596504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4744088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VADD12_VI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152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8864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70208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559232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4464896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ADDI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80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400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8464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65808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524560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4194576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VFMADD_VV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128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8192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65536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524288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4194304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VADD_VI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128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8192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65536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524288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4194304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LW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120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480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2976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18848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139680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1081760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VMSLT_VX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2304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17408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135168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1064960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JOIN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1856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13408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102560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803104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VBLT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1360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9360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69904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541200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LUI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1288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9224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69640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540680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VSLL_VI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1184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8736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67616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532512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VAND_VV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1152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8704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67584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532480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VSW12_V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1152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8704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67584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532480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VMADD_VX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512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4096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32768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262144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VBNE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272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1040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4112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16400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BGE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584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2184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8456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REGEXT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260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452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VMUL_VX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64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128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256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512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CSRRS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36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144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144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144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144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144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SW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104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104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104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104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104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JALR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96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96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VLW_V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MUL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VSW_V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ADD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CSRRW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VID_V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VREMU_VX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VSETVLI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BEQ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VDIVU_VX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ENDPRG</a:t>
                      </a:r>
                      <a:endParaRPr lang="en-US" altLang="zh-CN" sz="16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6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842" marR="9842" marT="9842" marB="0" anchor="ctr" anchorCtr="0"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00" y="1123315"/>
            <a:ext cx="9601200" cy="54292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615" y="1255395"/>
            <a:ext cx="9848850" cy="50387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78535"/>
            <a:ext cx="6208395" cy="5880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4" name="直接箭头连接符 23"/>
          <p:cNvCxnSpPr>
            <a:endCxn id="13" idx="0"/>
          </p:cNvCxnSpPr>
          <p:nvPr/>
        </p:nvCxnSpPr>
        <p:spPr>
          <a:xfrm>
            <a:off x="2155825" y="2174875"/>
            <a:ext cx="26670" cy="849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日志说明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2"/>
          <p:cNvSpPr txBox="1"/>
          <p:nvPr/>
        </p:nvSpPr>
        <p:spPr>
          <a:xfrm>
            <a:off x="1148080" y="1861820"/>
            <a:ext cx="9302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</a:rPr>
              <a:t>SM0 warp 3 0x80000194               JAL_0x28c000ef x 001 80000198 at 11135 ns,1</a:t>
            </a:r>
            <a:endParaRPr lang="zh-CN" altLang="en-US">
              <a:latin typeface="Noto Serif CJK SC Light" panose="02020300000000000000" charset="-122"/>
              <a:ea typeface="Noto Serif CJK SC Light" panose="0202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8080" y="1245870"/>
            <a:ext cx="9302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Warp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执行输出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5125" y="2479040"/>
            <a:ext cx="13919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运行的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SM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8080" y="3024505"/>
            <a:ext cx="206819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运行的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warp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单元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1570" y="2593340"/>
            <a:ext cx="253428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指令被执行的虚拟地址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51680" y="3024505"/>
            <a:ext cx="116967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指令本身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52645" y="3455670"/>
            <a:ext cx="479933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将值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8000198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写入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warp 3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的标量寄存器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001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193165" y="2170430"/>
            <a:ext cx="508000" cy="5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751330" y="2172335"/>
            <a:ext cx="774700" cy="3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576195" y="2172335"/>
            <a:ext cx="1200785" cy="3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652010" y="2176145"/>
            <a:ext cx="1698625" cy="3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414135" y="2184400"/>
            <a:ext cx="1698625" cy="3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12" idx="0"/>
          </p:cNvCxnSpPr>
          <p:nvPr/>
        </p:nvCxnSpPr>
        <p:spPr>
          <a:xfrm flipH="1">
            <a:off x="1061085" y="2160905"/>
            <a:ext cx="360680" cy="3181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4" idx="0"/>
          </p:cNvCxnSpPr>
          <p:nvPr/>
        </p:nvCxnSpPr>
        <p:spPr>
          <a:xfrm>
            <a:off x="3171825" y="2168525"/>
            <a:ext cx="497205" cy="424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5" idx="0"/>
          </p:cNvCxnSpPr>
          <p:nvPr/>
        </p:nvCxnSpPr>
        <p:spPr>
          <a:xfrm flipH="1">
            <a:off x="5136515" y="2183130"/>
            <a:ext cx="358775" cy="841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17" idx="0"/>
          </p:cNvCxnSpPr>
          <p:nvPr/>
        </p:nvCxnSpPr>
        <p:spPr>
          <a:xfrm flipH="1">
            <a:off x="7052310" y="2175510"/>
            <a:ext cx="66675" cy="128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29195" y="3004820"/>
            <a:ext cx="192278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当前的执行时间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210040" y="2553970"/>
            <a:ext cx="192278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耗时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1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时钟周期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8340725" y="2187575"/>
            <a:ext cx="941705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345930" y="2188210"/>
            <a:ext cx="181610" cy="5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28" idx="0"/>
          </p:cNvCxnSpPr>
          <p:nvPr/>
        </p:nvCxnSpPr>
        <p:spPr>
          <a:xfrm flipH="1">
            <a:off x="8490585" y="2183765"/>
            <a:ext cx="313055" cy="821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9" idx="0"/>
          </p:cNvCxnSpPr>
          <p:nvPr/>
        </p:nvCxnSpPr>
        <p:spPr>
          <a:xfrm>
            <a:off x="9427845" y="2197735"/>
            <a:ext cx="743585" cy="356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07085" y="3873500"/>
            <a:ext cx="936434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</a:rPr>
              <a:t>SM0 warp 1 0x80000114           VLW12_V_0x0000a0fb </a:t>
            </a:r>
            <a:r>
              <a:rPr lang="en-US" altLang="zh-CN" sz="2000">
                <a:highlight>
                  <a:srgbClr val="FFFF00"/>
                </a:highlight>
                <a:latin typeface="Noto Serif CJK SC Light" panose="02020300000000000000" charset="-122"/>
                <a:ea typeface="Noto Serif CJK SC Light" panose="02020300000000000000" charset="-122"/>
              </a:rPr>
              <a:t>v 001 40e00000 40c00000 40a00000 40800000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</a:rPr>
              <a:t>; mask=</a:t>
            </a:r>
            <a:r>
              <a:rPr lang="en-US" altLang="zh-CN" sz="2000" u="sng">
                <a:latin typeface="Noto Serif CJK SC Light" panose="02020300000000000000" charset="-122"/>
                <a:ea typeface="Noto Serif CJK SC Light" panose="02020300000000000000" charset="-122"/>
              </a:rPr>
              <a:t>00001111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</a:rPr>
              <a:t>, s1=1,s2=0,s3=1 at 12865 ns,1</a:t>
            </a:r>
            <a:endParaRPr lang="en-US" altLang="zh-CN" sz="2000">
              <a:latin typeface="Noto Serif CJK SC Light" panose="02020300000000000000" charset="-122"/>
              <a:ea typeface="Noto Serif CJK SC Light" panose="020203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171825" y="5034915"/>
            <a:ext cx="253428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最后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4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个线程是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活跃的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65125" y="5034915"/>
            <a:ext cx="253428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对向量寄存器</a:t>
            </a: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001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操作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cxnSp>
        <p:nvCxnSpPr>
          <p:cNvPr id="42" name="直接箭头连接符 41"/>
          <p:cNvCxnSpPr>
            <a:endCxn id="41" idx="0"/>
          </p:cNvCxnSpPr>
          <p:nvPr/>
        </p:nvCxnSpPr>
        <p:spPr>
          <a:xfrm flipH="1">
            <a:off x="1632585" y="4577715"/>
            <a:ext cx="390525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40" idx="0"/>
          </p:cNvCxnSpPr>
          <p:nvPr/>
        </p:nvCxnSpPr>
        <p:spPr>
          <a:xfrm flipH="1">
            <a:off x="4439285" y="4530090"/>
            <a:ext cx="155575" cy="504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446405" y="5573395"/>
            <a:ext cx="114776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</a:rPr>
              <a:t>SM1 warp 1 0x80000034               BEQ_0x00c50863 </a:t>
            </a:r>
            <a:r>
              <a:rPr lang="en-US" altLang="zh-CN" sz="2000" u="sng">
                <a:latin typeface="Noto Serif CJK SC Light" panose="02020300000000000000" charset="-122"/>
                <a:ea typeface="Noto Serif CJK SC Light" panose="02020300000000000000" charset="-122"/>
              </a:rPr>
              <a:t>jump=true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</a:rPr>
              <a:t>, </a:t>
            </a:r>
            <a:r>
              <a:rPr lang="en-US" altLang="zh-CN" sz="2000" u="sng">
                <a:latin typeface="Noto Serif CJK SC Light" panose="02020300000000000000" charset="-122"/>
                <a:ea typeface="Noto Serif CJK SC Light" panose="02020300000000000000" charset="-122"/>
              </a:rPr>
              <a:t>jumpTO 0x80000044</a:t>
            </a:r>
            <a:r>
              <a:rPr lang="en-US" altLang="zh-CN" sz="2000">
                <a:latin typeface="Noto Serif CJK SC Light" panose="02020300000000000000" charset="-122"/>
                <a:ea typeface="Noto Serif CJK SC Light" panose="02020300000000000000" charset="-122"/>
              </a:rPr>
              <a:t> at 925 ns,1</a:t>
            </a:r>
            <a:endParaRPr lang="en-US" altLang="zh-CN" sz="2000">
              <a:latin typeface="Noto Serif CJK SC Light" panose="02020300000000000000" charset="-122"/>
              <a:ea typeface="Noto Serif CJK SC Light" panose="020203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311775" y="6275070"/>
            <a:ext cx="192468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BEQ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条件成立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527290" y="6275070"/>
            <a:ext cx="192468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跳转到的</a:t>
            </a:r>
            <a:r>
              <a:rPr lang="zh-CN" altLang="en-US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地址</a:t>
            </a:r>
            <a:endParaRPr lang="zh-CN" altLang="en-US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  <p:cxnSp>
        <p:nvCxnSpPr>
          <p:cNvPr id="49" name="直接箭头连接符 48"/>
          <p:cNvCxnSpPr>
            <a:endCxn id="47" idx="0"/>
          </p:cNvCxnSpPr>
          <p:nvPr/>
        </p:nvCxnSpPr>
        <p:spPr>
          <a:xfrm flipH="1">
            <a:off x="6274435" y="5929630"/>
            <a:ext cx="806450" cy="345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48" idx="0"/>
          </p:cNvCxnSpPr>
          <p:nvPr/>
        </p:nvCxnSpPr>
        <p:spPr>
          <a:xfrm flipH="1">
            <a:off x="8489950" y="5920105"/>
            <a:ext cx="398780" cy="3549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4280" y="838200"/>
            <a:ext cx="6714490" cy="58229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315" y="978535"/>
            <a:ext cx="9972675" cy="57715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/>
              <p:nvPr>
                <p:custDataLst>
                  <p:tags r:id="rId9"/>
                </p:custDataLst>
              </p:nvPr>
            </p:nvGraphicFramePr>
            <p:xfrm>
              <a:off x="375285" y="927100"/>
              <a:ext cx="11699875" cy="16255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0000"/>
                    <a:gridCol w="1728000"/>
                    <a:gridCol w="1728000"/>
                    <a:gridCol w="4428000"/>
                  </a:tblGrid>
                  <a:tr h="22098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[512,512,512]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基于公式</a:t>
                          </a:r>
                          <a:r>
                            <a:rPr lang="zh-CN" altLang="en-US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预测</a:t>
                          </a:r>
                          <a:endParaRPr lang="zh-CN" altLang="en-US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实际结果</a:t>
                          </a:r>
                          <a:endParaRPr lang="zh-CN" altLang="en-US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拟合公式</a:t>
                          </a:r>
                          <a:endParaRPr lang="zh-CN" altLang="en-US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VLW12_V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17825792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17825792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544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SETPRC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9994848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9994848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304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16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zh-CN" altLang="en-US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JAL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9488064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9488064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288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48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48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192</m:t>
                                </m:r>
                              </m:oMath>
                            </m:oMathPara>
                          </a14:m>
                          <a:endParaRPr lang="zh-CN" altLang="en-US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VBEQ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9437248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9437248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288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zh-CN" altLang="en-US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VMV_V_X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5809024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5809024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176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40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24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128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 </m:t>
                                </m:r>
                              </m:oMath>
                            </m:oMathPara>
                          </a14:m>
                          <a:endParaRPr lang="zh-CN" altLang="en-US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AUIPC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4997472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4997472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152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4997400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4997400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152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4988976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4988976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152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48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 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JUMP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4744088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4744088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144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24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24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152</m:t>
                              </m:r>
                            </m:oMath>
                          </a14:m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 </a:t>
                          </a:r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VADD12_VI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4464896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4464896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136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32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 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ADDI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4194576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4194576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128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27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2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 </m:t>
                                </m:r>
                              </m:oMath>
                            </m:oMathPara>
                          </a14:m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VFMADD_VV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4194304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4194304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128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4194304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4194304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128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LW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1081760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1081760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416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VMSLT_VX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1064960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1064960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32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16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 </a:t>
                          </a:r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JOIN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803104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803104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24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3276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VBLT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541200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541200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16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LUI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540680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540680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3672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VSLL_VI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532512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532512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altLang="zh-CN" sz="18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VAND_VV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532480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532480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 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VSW12_V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532480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532480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VMADD_VX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262144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262144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VBNE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16400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16400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BGE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8456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8456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REGEXT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452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452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12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68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VMUL_VX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512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512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16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CSRRS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144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144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144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SW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JALR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VLW_V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MUL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VSW_V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ADD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CSRRW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VID_V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VREMU_VX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VSETVLI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BEQ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VDIVU_VX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ENDPRG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/>
              <p:nvPr>
                <p:custDataLst>
                  <p:tags r:id="rId10"/>
                </p:custDataLst>
              </p:nvPr>
            </p:nvGraphicFramePr>
            <p:xfrm>
              <a:off x="375285" y="927100"/>
              <a:ext cx="11699875" cy="16255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0000"/>
                    <a:gridCol w="1728000"/>
                    <a:gridCol w="1728000"/>
                    <a:gridCol w="4428000"/>
                  </a:tblGrid>
                  <a:tr h="22098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[512,512,512]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基于公式</a:t>
                          </a:r>
                          <a:r>
                            <a:rPr lang="zh-CN" altLang="en-US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预测</a:t>
                          </a:r>
                          <a:endParaRPr lang="zh-CN" altLang="en-US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实际结果</a:t>
                          </a:r>
                          <a:endParaRPr lang="zh-CN" altLang="en-US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拟合公式</a:t>
                          </a:r>
                          <a:endParaRPr lang="zh-CN" altLang="en-US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377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VLW12_V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17825792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17825792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</a:tr>
                  <a:tr h="377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SETPRC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9994848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9994848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</a:tr>
                  <a:tr h="377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JAL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9488064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9488064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</a:tr>
                  <a:tr h="377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VBEQ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9437248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9437248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</a:tr>
                  <a:tr h="377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VMV_V_X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5809024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5809024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AUIPC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4997472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4997472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4997400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4997400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4988976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4988976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JUMP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4744088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4744088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VADD12_VI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4464896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4464896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ADDI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4194576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4194576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VFMADD_VV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4194304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4194304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4194304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4194304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LW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1081760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1081760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VMSLT_VX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1064960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1064960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JOIN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803104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803104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VBLT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541200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541200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LUI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540680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540680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766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VSLL_VI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532512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532512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VAND_VV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532480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532480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VSW12_V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532480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532480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VMADD_VX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262144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262144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VBNE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16400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16400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BGE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8456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8456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REGEXT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452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452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VMUL_VX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512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>
                              <a:latin typeface="微软雅黑" panose="020B0503020204020204" charset="-122"/>
                              <a:ea typeface="微软雅黑" panose="020B0503020204020204" charset="-122"/>
                              <a:sym typeface="+mn-ea"/>
                            </a:rPr>
                            <a:t>512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CSRRS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144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144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144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SW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JALR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VLW_V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40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MUL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VSW_V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ADD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CSRRW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VID_V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VREMU_VX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VSETVLI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BEQ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VDIVU_VX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ENDPRG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</a:tbl>
              </a:graphicData>
            </a:graphic>
          </p:graphicFrame>
        </mc:Fallback>
      </mc:AlternateContent>
    </p:spTree>
    <p:custDataLst>
      <p:tags r:id="rId1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/>
              <p:nvPr>
                <p:custDataLst>
                  <p:tags r:id="rId9"/>
                </p:custDataLst>
              </p:nvPr>
            </p:nvGraphicFramePr>
            <p:xfrm>
              <a:off x="375285" y="927100"/>
              <a:ext cx="11699875" cy="16255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4845"/>
                    <a:gridCol w="1470410"/>
                    <a:gridCol w="1620000"/>
                    <a:gridCol w="1620000"/>
                    <a:gridCol w="3767925"/>
                  </a:tblGrid>
                  <a:tr h="346710"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1024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2048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4096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拟合公式</a:t>
                          </a:r>
                          <a:endParaRPr lang="zh-CN" altLang="en-US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VLW12_V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142606336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1140850688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9126805504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544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SETPRC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79823968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638060640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5102375008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304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16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zh-CN" altLang="en-US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JAL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75697344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604772544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4834996416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288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48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48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192</m:t>
                                </m:r>
                              </m:oMath>
                            </m:oMathPara>
                          </a14:m>
                          <a:endParaRPr lang="zh-CN" altLang="en-US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VBEQ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75497536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603979840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4831838272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288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zh-CN" altLang="en-US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VMV_V_X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46302848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369757312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2955417728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176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40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24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128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 </m:t>
                                </m:r>
                              </m:oMath>
                            </m:oMathPara>
                          </a14:m>
                          <a:endParaRPr lang="zh-CN" altLang="en-US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AUIPC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39912032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319030368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2551187552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152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39911960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319030296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2551187480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152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39878704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318898224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2550661168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152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48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 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JUMP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37848728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302386328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2417498264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144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24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24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152</m:t>
                              </m:r>
                            </m:oMath>
                          </a14:m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 </a:t>
                          </a:r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VADD12_VI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35684864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285344768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2282227712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136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32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 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ADDI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33554704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268435728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2147483920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128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27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2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 </m:t>
                                </m:r>
                              </m:oMath>
                            </m:oMathPara>
                          </a14:m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VFMADD_VV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33554432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268435456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2147483648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128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33554432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268435456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2147483648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128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LW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8520096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67633568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538968480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416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VMSLT_VX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8454144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67371008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537919488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32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sz="1800" b="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16</m:t>
                                  </m:r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1800" b="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 </a:t>
                          </a:r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JOIN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6357536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50594848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403703840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24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3276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VBLT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4260880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33818640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269488144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16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LUI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4259848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33816584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269484040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3672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VSLL_VI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4227104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33685536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268959776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altLang="zh-CN" sz="1800" b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VAND_VV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4227072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33685504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268959744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 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VSW12_V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4227072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33685504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268959744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VMADD_VX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2097152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16777216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134217728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VBNE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65552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262160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1048592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16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BGE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33288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132104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526344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8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charset="0"/>
                                        <a:ea typeface="微软雅黑" panose="020B0503020204020204" charset="-122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REGEXT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836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3140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12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68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VMUL_VX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1024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2048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4096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16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ea typeface="微软雅黑" panose="020B0503020204020204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CSRRS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144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SW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JALR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VLW_V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MUL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VSW_V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ADD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CSRRW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VID_V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VREMU_VX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VSETVLI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BEQ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VDIVU_VX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ENDPRG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/>
              <p:nvPr>
                <p:custDataLst>
                  <p:tags r:id="rId10"/>
                </p:custDataLst>
              </p:nvPr>
            </p:nvGraphicFramePr>
            <p:xfrm>
              <a:off x="375285" y="927100"/>
              <a:ext cx="11699875" cy="16255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4845"/>
                    <a:gridCol w="1470410"/>
                    <a:gridCol w="1620000"/>
                    <a:gridCol w="1620000"/>
                    <a:gridCol w="3767925"/>
                  </a:tblGrid>
                  <a:tr h="346710"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1024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2048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4096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拟合公式</a:t>
                          </a:r>
                          <a:endParaRPr lang="zh-CN" altLang="en-US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</a:tr>
                  <a:tr h="377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VLW12_V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142606336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1140850688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9126805504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</a:tr>
                  <a:tr h="377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SETPRC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79823968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638060640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5102375008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</a:tr>
                  <a:tr h="377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JAL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75697344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604772544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4834996416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</a:tr>
                  <a:tr h="377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VBEQ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75497536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603979840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4831838272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</a:tr>
                  <a:tr h="377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VMV_V_X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46302848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369757312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2955417728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AUIPC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39912032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319030368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2551187552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39911960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319030296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2551187480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39878704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318898224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2550661168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JUMP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37848728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302386328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2417498264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VADD12_VI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35684864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285344768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2282227712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ADDI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33554704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268435728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2147483920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VFMADD_VV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33554432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268435456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2147483648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VADD_VI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33554432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268435456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2147483648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LW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8520096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67633568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538968480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VMSLT_VX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8454144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67371008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537919488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JOIN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6357536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50594848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403703840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VBLT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4260880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33818640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269488144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LUI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4259848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33816584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269484040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766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VSLL_VI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4227104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33685536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268959776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VAND_VV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4227072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33685504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268959744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VSW12_V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4227072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33685504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268959744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VMADD_VX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2097152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16777216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134217728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VBNE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65552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262160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1048592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BGE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33288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132104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526344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REGEXT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836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3140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VMUL_VX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1024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2048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4096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842" marR="9842" marT="9842" marB="0" anchor="ctr" anchorCtr="0">
                        <a:blipFill>
                          <a:blip r:embed="rId11"/>
                        </a:blipFill>
                      </a:tcPr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CSRRS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144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144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SW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104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104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JALR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96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96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VLW_V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40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40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MUL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VSW_V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24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ADD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24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CSRRW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VID_V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VREMU_VX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16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16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VSETVLI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BEQ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2124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VDIVU_VX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  <a:tr h="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ENDPRG</a:t>
                          </a:r>
                          <a:endParaRPr lang="en-US" altLang="zh-CN" b="1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 fontAlgn="b"/>
                          <a:r>
                            <a:rPr lang="en-US" altLang="zh-CN" sz="1800" b="0" i="0">
                              <a:solidFill>
                                <a:srgbClr val="000000"/>
                              </a:solidFill>
                              <a:latin typeface="+mn-ea"/>
                            </a:rPr>
                            <a:t>8</a:t>
                          </a:r>
                          <a:endParaRPr lang="en-US" altLang="zh-CN" sz="1800" b="0" i="0">
                            <a:solidFill>
                              <a:srgbClr val="000000"/>
                            </a:solidFill>
                            <a:latin typeface="+mn-ea"/>
                          </a:endParaRPr>
                        </a:p>
                      </a:txBody>
                      <a:tcPr marL="9842" marR="9842" marT="9842" marB="0" anchor="ctr" anchorCtr="0"/>
                    </a:tc>
                    <a:tc>
                      <a:txBody>
                        <a:bodyPr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>
                              <a:latin typeface="微软雅黑" panose="020B0503020204020204" charset="-122"/>
                              <a:ea typeface="微软雅黑" panose="020B0503020204020204" charset="-122"/>
                            </a:rPr>
                            <a:t>8</a:t>
                          </a:r>
                          <a:endParaRPr lang="en-US" altLang="zh-CN" sz="1800" b="0" i="0">
                            <a:latin typeface="微软雅黑" panose="020B0503020204020204" charset="-122"/>
                            <a:ea typeface="微软雅黑" panose="020B0503020204020204" charset="-122"/>
                          </a:endParaRPr>
                        </a:p>
                      </a:txBody>
                      <a:tcPr marL="9842" marR="9842" marT="9842" marB="0" anchor="ctr" anchorCtr="0"/>
                    </a:tc>
                  </a:tr>
                </a:tbl>
              </a:graphicData>
            </a:graphic>
          </p:graphicFrame>
        </mc:Fallback>
      </mc:AlternateContent>
    </p:spTree>
    <p:custDataLst>
      <p:tags r:id="rId1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21920" y="5238750"/>
                <a:ext cx="12080240" cy="45593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𝑐𝑦𝑐𝑙𝑒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𝐶𝑜𝑢𝑛𝑡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𝑜𝑝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𝐶𝑃𝐼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𝑜𝑝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5238750"/>
                <a:ext cx="12080240" cy="455930"/>
              </a:xfrm>
              <a:prstGeom prst="rect">
                <a:avLst/>
              </a:prstGeom>
              <a:blipFill rotWithShape="1">
                <a:blip r:embed="rId9"/>
                <a:stretch>
                  <a:fillRect b="-12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81330" y="1376045"/>
            <a:ext cx="10429240" cy="45593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l"/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对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n=512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来说，各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warp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的指令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mix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和数量几乎一致，差异主要体现在少量低频指令（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VSW_V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、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CSRRS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）的极端抖动。</a:t>
            </a:r>
            <a:endParaRPr lang="zh-CN" altLang="en-US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algn="l"/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真正决定总时间的，是高频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+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中高</a:t>
            </a: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CPI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的几类指令：</a:t>
            </a:r>
            <a:endParaRPr lang="zh-CN" altLang="en-US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  <a:p>
            <a:pPr algn="l"/>
            <a:endParaRPr lang="zh-CN" altLang="en-US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0"/>
            </p:custDataLst>
          </p:nvPr>
        </p:nvGraphicFramePr>
        <p:xfrm>
          <a:off x="781050" y="2275205"/>
          <a:ext cx="3155315" cy="257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45"/>
                <a:gridCol w="1470410"/>
              </a:tblGrid>
              <a:tr h="383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指令</a:t>
                      </a:r>
                      <a:endParaRPr lang="zh-CN" altLang="en-US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占比</a:t>
                      </a:r>
                      <a:endParaRPr lang="zh-CN" altLang="en-US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VLW12_V</a:t>
                      </a:r>
                      <a:endParaRPr lang="en-US" altLang="zh-CN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</a:rPr>
                        <a:t>22.18%</a:t>
                      </a:r>
                      <a:endParaRPr lang="en-US" altLang="zh-CN" sz="1800" b="0" i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LW</a:t>
                      </a:r>
                      <a:endParaRPr lang="en-US" altLang="zh-CN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</a:rPr>
                        <a:t>19.84%</a:t>
                      </a:r>
                      <a:endParaRPr lang="en-US" altLang="zh-CN" sz="1800" b="0" i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VADD_VX</a:t>
                      </a:r>
                      <a:endParaRPr lang="en-US" altLang="zh-CN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</a:rPr>
                        <a:t>14.29%</a:t>
                      </a:r>
                      <a:endParaRPr lang="en-US" altLang="zh-CN" sz="1800" b="0" i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JAL</a:t>
                      </a:r>
                      <a:endParaRPr lang="en-US" altLang="zh-CN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</a:rPr>
                        <a:t>8.13%</a:t>
                      </a:r>
                      <a:endParaRPr lang="en-US" altLang="zh-CN" sz="1800" b="0" i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9842" marR="9842" marT="9842" marB="0"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VADD12_VI</a:t>
                      </a:r>
                      <a:endParaRPr lang="en-US" altLang="zh-CN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</a:rPr>
                        <a:t>6.91%</a:t>
                      </a:r>
                      <a:endParaRPr lang="en-US" altLang="zh-CN" sz="1800" b="0" i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9842" marR="9842" marT="9842" marB="0"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455160" y="2430145"/>
            <a:ext cx="10429240" cy="45593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l"/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warp </a:t>
            </a:r>
            <a:r>
              <a:rPr lang="zh-CN" altLang="en-US">
                <a:latin typeface="Noto Serif CJK SC Light" panose="02020300000000000000" charset="-122"/>
                <a:ea typeface="Noto Serif CJK SC Light" panose="02020300000000000000" charset="-122"/>
                <a:cs typeface="Noto Serif CJK SC Light" panose="02020300000000000000" charset="-122"/>
              </a:rPr>
              <a:t>间差异对最终时间影响很小，尤其在大矩阵时更稳定。</a:t>
            </a:r>
            <a:endParaRPr lang="zh-CN" altLang="en-US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90805" y="4930775"/>
                <a:ext cx="12080240" cy="45593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𝑜𝑝𝑐𝑜𝑑𝑒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2864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312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196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2196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5" y="4930775"/>
                <a:ext cx="12080240" cy="45593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0" y="5784215"/>
                <a:ext cx="12080240" cy="45593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𝑐𝑦𝑐𝑙𝑒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𝐶𝑜𝑢𝑛𝑡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𝑜𝑝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𝐶𝑃𝐼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𝑜𝑝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84215"/>
                <a:ext cx="12080240" cy="455930"/>
              </a:xfrm>
              <a:prstGeom prst="rect">
                <a:avLst/>
              </a:prstGeom>
              <a:blipFill rotWithShape="1">
                <a:blip r:embed="rId9"/>
                <a:stretch>
                  <a:fillRect b="-12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75" y="1116330"/>
            <a:ext cx="9353550" cy="53130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9660255" y="1524000"/>
                <a:ext cx="2510790" cy="121793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512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8676314632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zh-CN" altLang="en-US" i="1">
                    <a:latin typeface="Cambria Math" panose="02040503050406030204" charset="0"/>
                    <a:cs typeface="Cambria Math" panose="02040503050406030204" charset="0"/>
                  </a:rPr>
                  <a:t>实际</a:t>
                </a:r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T=</a:t>
                </a:r>
                <a:r>
                  <a:rPr lang="en-US" altLang="zh-CN">
                    <a:latin typeface="Noto Serif CJK SC Light" panose="02020300000000000000" charset="-122"/>
                    <a:ea typeface="Noto Serif CJK SC Light" panose="02020300000000000000" charset="-122"/>
                    <a:sym typeface="+mn-ea"/>
                  </a:rPr>
                  <a:t>0.866288685s</a:t>
                </a:r>
                <a:endParaRPr lang="en-US" altLang="zh-CN">
                  <a:latin typeface="Noto Serif CJK SC Light" panose="02020300000000000000" charset="-122"/>
                  <a:ea typeface="Noto Serif CJK SC Light" panose="02020300000000000000" charset="-122"/>
                  <a:sym typeface="+mn-ea"/>
                </a:endParaRPr>
              </a:p>
              <a:p>
                <a:pPr algn="l"/>
                <a:r>
                  <a:rPr lang="zh-CN" altLang="en-US">
                    <a:latin typeface="Noto Serif CJK SC Light" panose="02020300000000000000" charset="-122"/>
                    <a:ea typeface="Noto Serif CJK SC Light" panose="02020300000000000000" charset="-122"/>
                    <a:sym typeface="+mn-ea"/>
                  </a:rPr>
                  <a:t>误差</a:t>
                </a:r>
                <a:r>
                  <a:rPr lang="en-US" altLang="zh-CN">
                    <a:latin typeface="Noto Serif CJK SC Light" panose="02020300000000000000" charset="-122"/>
                    <a:ea typeface="Noto Serif CJK SC Light" panose="02020300000000000000" charset="-122"/>
                    <a:sym typeface="+mn-ea"/>
                  </a:rPr>
                  <a:t>0.155%</a:t>
                </a:r>
                <a:endParaRPr lang="en-US" altLang="zh-CN">
                  <a:latin typeface="Noto Serif CJK SC Light" panose="02020300000000000000" charset="-122"/>
                  <a:ea typeface="Noto Serif CJK SC Light" panose="02020300000000000000" charset="-122"/>
                </a:endParaRPr>
              </a:p>
              <a:p>
                <a:pPr algn="l"/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1024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6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911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2048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55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189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4096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441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055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endParaRPr lang="zh-CN" alt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zh-CN" altLang="en-US" i="1">
                    <a:latin typeface="Cambria Math" panose="02040503050406030204" charset="0"/>
                    <a:cs typeface="Cambria Math" panose="02040503050406030204" charset="0"/>
                  </a:rPr>
                  <a:t>相应</a:t>
                </a:r>
                <a:r>
                  <a:rPr lang="zh-CN" altLang="en-US" i="1">
                    <a:latin typeface="Cambria Math" panose="02040503050406030204" charset="0"/>
                    <a:cs typeface="Cambria Math" panose="02040503050406030204" charset="0"/>
                  </a:rPr>
                  <a:t>性能对应于：</a:t>
                </a:r>
                <a:endParaRPr lang="zh-CN" alt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303.45131 MFLOPS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311.29155 MFLOPS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311.61409 MFLOPS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endParaRPr lang="zh-CN" alt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endParaRPr lang="zh-CN" altLang="en-US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255" y="1524000"/>
                <a:ext cx="2510790" cy="1217930"/>
              </a:xfrm>
              <a:prstGeom prst="rect">
                <a:avLst/>
              </a:prstGeom>
              <a:blipFill rotWithShape="1">
                <a:blip r:embed="rId10"/>
                <a:stretch>
                  <a:fillRect r="-708" b="-309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8225" y="978535"/>
            <a:ext cx="7400925" cy="58388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分配任务均匀性分析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3150" y="933450"/>
            <a:ext cx="7505700" cy="58388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公式推算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0" y="896620"/>
            <a:ext cx="10888345" cy="4871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方法二：按</a:t>
            </a: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FLOPS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外推</a:t>
            </a:r>
            <a:r>
              <a:rPr lang="zh-CN" altLang="en-US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时间</a:t>
            </a:r>
            <a:endParaRPr lang="en-US" altLang="zh-CN" sz="2000">
              <a:latin typeface="Noto Serif CJK SC Light" panose="02020300000000000000" charset="-122"/>
              <a:ea typeface="Noto Serif CJK SC Light" panose="02020300000000000000" charset="-122"/>
              <a:cs typeface="Noto Serif CJK SC Light" panose="020203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李佳昊-仙林-飞艇航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67525"/>
          </a:xfrm>
          <a:prstGeom prst="rect">
            <a:avLst/>
          </a:prstGeom>
          <a:gradFill>
            <a:gsLst>
              <a:gs pos="89000">
                <a:srgbClr val="BDCBDE">
                  <a:alpha val="36000"/>
                </a:srgbClr>
              </a:gs>
              <a:gs pos="0">
                <a:srgbClr val="5F85C3">
                  <a:alpha val="100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60705" y="3035618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谢谢观看！</a:t>
            </a:r>
            <a:endParaRPr lang="en-US" altLang="zh-CN" sz="8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60705" y="44919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0705" y="4862831"/>
            <a:ext cx="333438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日期：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2025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年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12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月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15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</a:t>
            </a:r>
            <a:endParaRPr lang="zh-CN" altLang="en-US" sz="2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53000">
                <a:srgbClr val="9AA1BB">
                  <a:alpha val="0"/>
                </a:srgbClr>
              </a:gs>
              <a:gs pos="0">
                <a:srgbClr val="515983"/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3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Warp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指令数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分配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graphicFrame>
        <p:nvGraphicFramePr>
          <p:cNvPr id="2" name="图表 1"/>
          <p:cNvGraphicFramePr/>
          <p:nvPr/>
        </p:nvGraphicFramePr>
        <p:xfrm>
          <a:off x="0" y="1132205"/>
          <a:ext cx="12202160" cy="5725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3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6903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Warp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指令数不相同的原因：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REGEXT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graphicFrame>
        <p:nvGraphicFramePr>
          <p:cNvPr id="3" name="图表 2"/>
          <p:cNvGraphicFramePr/>
          <p:nvPr/>
        </p:nvGraphicFramePr>
        <p:xfrm>
          <a:off x="60960" y="1084580"/>
          <a:ext cx="11992610" cy="551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6903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Warp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指令数不相同的原因：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REGEXT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9080" y="810895"/>
            <a:ext cx="9517380" cy="30397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480" y="3595370"/>
            <a:ext cx="12171680" cy="2802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fontAlgn="auto">
              <a:lnSpc>
                <a:spcPct val="11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0x80000098 CSRRW -&gt; REGEXT -&gt; 0x8000009c JALR 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10000"/>
              </a:lnSpc>
            </a:pP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Black" panose="02020900000000000000" charset="-122"/>
              </a:rPr>
              <a:t>warp0: 1, warp1: 1, warp2: 1, warp3: 1, warp4: 1, warp5: 1, warp6: 1, warp7: 1. 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1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0x800000dc LW -&gt; REGEXT -&gt; 0x800000e0 SW 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algn="l" fontAlgn="auto">
              <a:lnSpc>
                <a:spcPct val="110000"/>
              </a:lnSpc>
              <a:buClrTx/>
              <a:buSzTx/>
              <a:buFontTx/>
            </a:pP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Black" panose="02020900000000000000" charset="-122"/>
              </a:rPr>
              <a:t>warp0: 1, warp1: 1, warp2: 1, warp3: 1, warp4: 1, warp5: 1, warp6: 1, warp7: 1. 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1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0x800000ec LW -&gt; REGEXT -&gt; 0x800000f0 SW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algn="l" fontAlgn="auto">
              <a:lnSpc>
                <a:spcPct val="110000"/>
              </a:lnSpc>
              <a:buClrTx/>
              <a:buSzTx/>
              <a:buFontTx/>
            </a:pP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Black" panose="02020900000000000000" charset="-122"/>
              </a:rPr>
              <a:t>warp0: 1, warp1: 1, warp2: 1, warp3: 1, warp4: 1, warp5: 1, warp6: 1, warp7: 1.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1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0x80000184 BGE -&gt; REGEXT -&gt; 0x80000188 JAL 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algn="l" fontAlgn="auto">
              <a:lnSpc>
                <a:spcPct val="110000"/>
              </a:lnSpc>
              <a:buClrTx/>
              <a:buSzTx/>
              <a:buFontTx/>
            </a:pP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Black" panose="02020900000000000000" charset="-122"/>
              </a:rPr>
              <a:t>warp0: 13, warp1: 6, warp2: 10, warp3: 6, warp4: 13, warp5: 6, warp6: 10, warp7: 6. 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1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0x80000188 JAL -&gt; REGEXT -&gt; 0x80000188 JAL 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algn="l" fontAlgn="auto">
              <a:lnSpc>
                <a:spcPct val="110000"/>
              </a:lnSpc>
              <a:buClrTx/>
              <a:buSzTx/>
              <a:buFontTx/>
            </a:pP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Black" panose="02020900000000000000" charset="-122"/>
              </a:rPr>
              <a:t>warp0: 4, warp1: 0, warp2: 0, warp3: 3, warp4: 9, warp5: 24, warp6: 18, warp7: 4.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Black" panose="020209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6903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Warp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指令数不相同的原因：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REGEXT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30480" y="998220"/>
            <a:ext cx="12171680" cy="2802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fontAlgn="auto">
              <a:lnSpc>
                <a:spcPct val="110000"/>
              </a:lnSpc>
            </a:pPr>
            <a:r>
              <a:rPr lang="en-US" altLang="zh-CN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0x80000184 BGE -&gt; REGEXT -&gt; 0x80000188 JAL </a:t>
            </a:r>
            <a:endParaRPr lang="en-US" altLang="zh-CN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algn="l" fontAlgn="auto">
              <a:lnSpc>
                <a:spcPct val="110000"/>
              </a:lnSpc>
              <a:buClrTx/>
              <a:buSzTx/>
              <a:buFontTx/>
            </a:pPr>
            <a:r>
              <a:rPr lang="en-US" altLang="zh-CN">
                <a:latin typeface="Noto Serif CJK SC Light" panose="02020300000000000000" charset="-122"/>
                <a:ea typeface="Noto Serif CJK SC Light" panose="02020300000000000000" charset="-122"/>
                <a:cs typeface="Noto Serif CJK SC Black" panose="02020900000000000000" charset="-122"/>
              </a:rPr>
              <a:t>warp0: 13, warp1: 6, warp2: 10, warp3: 6, warp4: 13, warp5: 6, warp6: 10, warp7: 6. </a:t>
            </a: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10000"/>
              </a:lnSpc>
            </a:pPr>
            <a:endParaRPr lang="en-US" altLang="zh-CN">
              <a:latin typeface="Noto Serif CJK SC Light" panose="02020300000000000000" charset="-122"/>
              <a:ea typeface="Noto Serif CJK SC Light" panose="02020300000000000000" charset="-122"/>
              <a:cs typeface="Noto Serif CJK SC Black" panose="02020900000000000000" charset="-122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30480" y="1877377"/>
          <a:ext cx="12096000" cy="577215"/>
        </p:xfrm>
        <a:graphic>
          <a:graphicData uri="http://schemas.openxmlformats.org/drawingml/2006/table">
            <a:tbl>
              <a:tblPr/>
              <a:tblGrid>
                <a:gridCol w="12096000"/>
              </a:tblGrid>
              <a:tr h="171450">
                <a:tc>
                  <a:txBody>
                    <a:bodyPr/>
                    <a:p>
                      <a:pPr algn="l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SM 1 warp 0 0x80000184     BGE_0x02905e63 mask=FFFFFFFF, JUMP=false @59465ns,1 [trace exec_salu.cpp:339]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1450">
                <a:tc>
                  <a:txBody>
                    <a:bodyPr/>
                    <a:p>
                      <a:pPr algn="l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</a:rPr>
                        <a:t>SM 1 warp 0 0x800001b4     REGEXT_0x0010200b REGEXT(s3,s2,s1,d)=0,0,0,1 @59485ns,1 [trace decode.cpp:72]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Noto Serif CJK SC Black" panose="02020900000000000000" charset="-122"/>
                        <a:ea typeface="Noto Serif CJK SC Black" panose="02020900000000000000" charset="-122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1450">
                <a:tc>
                  <a:txBody>
                    <a:bodyPr/>
                    <a:p>
                      <a:pPr algn="l" fontAlgn="ctr">
                        <a:buNone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Noto Serif CJK SC Black" panose="02020900000000000000" charset="-122"/>
                          <a:ea typeface="Noto Serif CJK SC Black" panose="02020900000000000000" charset="-122"/>
                          <a:sym typeface="+mn-ea"/>
                        </a:rPr>
                        <a:t>SM 1 warp 0 0x80000188      JAL_0x0040006f JUMP=true, jumpTO 0x8000018c @59505ns,1 [trace exec_salu.cpp:108]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Noto Serif CJK SC Black" panose="02020900000000000000" charset="-122"/>
                        <a:ea typeface="Noto Serif CJK SC Black" panose="02020900000000000000" charset="-122"/>
                        <a:sym typeface="+mn-ea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8900" y="2790825"/>
            <a:ext cx="12081510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</a:rPr>
              <a:t>if (cond) goto exit; call/do_work();</a:t>
            </a:r>
            <a:endParaRPr lang="en-US" altLang="zh-CN" sz="1600">
              <a:latin typeface="Noto Serif CJK SC Light" panose="02020300000000000000" charset="-122"/>
              <a:ea typeface="Noto Serif CJK SC Light" panose="02020300000000000000" charset="-122"/>
            </a:endParaRPr>
          </a:p>
          <a:p>
            <a:endParaRPr lang="en-US" altLang="zh-CN" sz="1600">
              <a:latin typeface="Noto Serif CJK SC Light" panose="02020300000000000000" charset="-122"/>
              <a:ea typeface="Noto Serif CJK SC Light" panose="02020300000000000000" charset="-122"/>
            </a:endParaRPr>
          </a:p>
          <a:p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</a:rPr>
              <a:t>BGE </a:t>
            </a: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</a:rPr>
              <a:t>是达到边界则退出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</a:rPr>
              <a:t>/</a:t>
            </a: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</a:rPr>
              <a:t>跳过工作的检查；</a:t>
            </a:r>
            <a:endParaRPr lang="zh-CN" altLang="en-US" sz="1600">
              <a:latin typeface="Noto Serif CJK SC Light" panose="02020300000000000000" charset="-122"/>
              <a:ea typeface="Noto Serif CJK SC Light" panose="02020300000000000000" charset="-122"/>
            </a:endParaRPr>
          </a:p>
          <a:p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</a:rPr>
              <a:t>这里每次都是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</a:rPr>
              <a:t> JUMP=false</a:t>
            </a: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</a:rPr>
              <a:t>，意味着条件不成立（还没到边界），所以继续去做一次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</a:rPr>
              <a:t> work</a:t>
            </a:r>
            <a:endParaRPr lang="en-US" altLang="zh-CN" sz="1600">
              <a:latin typeface="Noto Serif CJK SC Light" panose="02020300000000000000" charset="-122"/>
              <a:ea typeface="Noto Serif CJK SC Light" panose="02020300000000000000" charset="-122"/>
            </a:endParaRPr>
          </a:p>
          <a:p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</a:rPr>
              <a:t>用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</a:rPr>
              <a:t> JAL </a:t>
            </a: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</a:rPr>
              <a:t>跳进工作体（</a:t>
            </a:r>
            <a:r>
              <a:rPr lang="en-US" altLang="zh-CN" sz="1600">
                <a:latin typeface="Noto Serif CJK SC Light" panose="02020300000000000000" charset="-122"/>
                <a:ea typeface="Noto Serif CJK SC Light" panose="02020300000000000000" charset="-122"/>
              </a:rPr>
              <a:t>0x8000018c</a:t>
            </a:r>
            <a:r>
              <a:rPr lang="zh-CN" altLang="en-US" sz="1600">
                <a:latin typeface="Noto Serif CJK SC Light" panose="02020300000000000000" charset="-122"/>
                <a:ea typeface="Noto Serif CJK SC Light" panose="02020300000000000000" charset="-122"/>
              </a:rPr>
              <a:t>）</a:t>
            </a:r>
            <a:endParaRPr lang="zh-CN" altLang="en-US" sz="1600">
              <a:latin typeface="Noto Serif CJK SC Light" panose="02020300000000000000" charset="-122"/>
              <a:ea typeface="Noto Serif CJK SC Light" panose="020203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6903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Warp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指令数不相同的原因：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REGEXT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6" name="文本框 5"/>
          <p:cNvSpPr txBox="1"/>
          <p:nvPr/>
        </p:nvSpPr>
        <p:spPr>
          <a:xfrm>
            <a:off x="30480" y="840740"/>
            <a:ext cx="12171680" cy="5287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TOTAL REGEXT used   = 296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TOTAL REGEXT unused = 156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Top used (prev_op -&gt; next_op):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VADD_VV -&gt; VMV_V_X: 256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JALR -&gt; VMV_V_X: 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JALR -&gt; VSW_V: 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VSW_V -&gt; VLW_V: 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JALR -&gt; VLW_V: 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JOIN -&gt; VMV_V_X: 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Top unused (prev_op -&gt; next_op):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BGE -&gt; JAL: 70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JAL -&gt; JAL: 62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LW -&gt; SW: 16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r>
              <a:rPr lang="en-US" altLang="zh-CN" sz="2000">
                <a:latin typeface="Noto Serif CJK SC Black" panose="02020900000000000000" charset="-122"/>
                <a:ea typeface="Noto Serif CJK SC Black" panose="02020900000000000000" charset="-122"/>
                <a:cs typeface="Noto Serif CJK SC Black" panose="02020900000000000000" charset="-122"/>
              </a:rPr>
              <a:t>  CSRRW -&gt; JALR: 8</a:t>
            </a: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  <a:p>
            <a:pPr indent="0" algn="l" fontAlgn="auto">
              <a:lnSpc>
                <a:spcPct val="125000"/>
              </a:lnSpc>
            </a:pPr>
            <a:endParaRPr lang="en-US" altLang="zh-CN" sz="2000">
              <a:latin typeface="Noto Serif CJK SC Black" panose="02020900000000000000" charset="-122"/>
              <a:ea typeface="Noto Serif CJK SC Black" panose="02020900000000000000" charset="-122"/>
              <a:cs typeface="Noto Serif CJK SC Black" panose="02020900000000000000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142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158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159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TABLE_ENDDRAG_ORIGIN_RECT" val="982*367"/>
  <p:tag name="TABLE_ENDDRAG_RECT" val="0*103*983*367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3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3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372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3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381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3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TABLE_ENDDRAG_ORIGIN_RECT" val="890*422"/>
  <p:tag name="TABLE_ENDDRAG_RECT" val="29*81*890*42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LACING_PICTURE_USER_VIEWPORT" val="{&quot;height&quot;:6854,&quot;width&quot;:19200}"/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3.xml><?xml version="1.0" encoding="utf-8"?>
<p:tagLst xmlns:p="http://schemas.openxmlformats.org/presentationml/2006/main">
  <p:tag name="COMMONDATA" val="eyJoZGlkIjoiODQ1N2I4NTdiMjE5NzcxZjdkNzUxMDFmYzZiMjFjN2UifQ=="/>
  <p:tag name="commondata" val="eyJoZGlkIjoiMTU2ZDc0ZjNmMzdmMDBlNmUzZGQ5ODRkNDBiMjE1YzkifQ=="/>
  <p:tag name="KSO_WPP_MARK_KEY" val="3af471a3-1903-4892-9bf8-0083f46c5faa"/>
  <p:tag name="resource_record_key" val="{&quot;29&quot;:[50000077],&quot;65&quot;:[20205081]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18536</Words>
  <Application>WPS 演示</Application>
  <PresentationFormat>宽屏</PresentationFormat>
  <Paragraphs>2657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Arial</vt:lpstr>
      <vt:lpstr>宋体</vt:lpstr>
      <vt:lpstr>Wingdings</vt:lpstr>
      <vt:lpstr>Wingdings</vt:lpstr>
      <vt:lpstr>微软雅黑</vt:lpstr>
      <vt:lpstr>Noto Serif CJK SC Black</vt:lpstr>
      <vt:lpstr>思源黑体 CN Heavy</vt:lpstr>
      <vt:lpstr>思源黑体 CN Normal</vt:lpstr>
      <vt:lpstr>Noto Serif CJK SC Light</vt:lpstr>
      <vt:lpstr>Cambria Math</vt:lpstr>
      <vt:lpstr>Arial Unicode MS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ness233</cp:lastModifiedBy>
  <cp:revision>712</cp:revision>
  <dcterms:created xsi:type="dcterms:W3CDTF">2019-06-19T02:08:00Z</dcterms:created>
  <dcterms:modified xsi:type="dcterms:W3CDTF">2026-01-15T16:48:01Z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F2B3D51F99CC4BF790852F9914527691_13</vt:lpwstr>
  </property>
</Properties>
</file>